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3"/>
  </p:notesMasterIdLst>
  <p:sldIdLst>
    <p:sldId id="256" r:id="rId2"/>
    <p:sldId id="275" r:id="rId3"/>
    <p:sldId id="257" r:id="rId4"/>
    <p:sldId id="258" r:id="rId5"/>
    <p:sldId id="282" r:id="rId6"/>
    <p:sldId id="283" r:id="rId7"/>
    <p:sldId id="270" r:id="rId8"/>
    <p:sldId id="271" r:id="rId9"/>
    <p:sldId id="272" r:id="rId10"/>
    <p:sldId id="273" r:id="rId11"/>
    <p:sldId id="268" r:id="rId12"/>
    <p:sldId id="259" r:id="rId13"/>
    <p:sldId id="260" r:id="rId14"/>
    <p:sldId id="261" r:id="rId15"/>
    <p:sldId id="262" r:id="rId16"/>
    <p:sldId id="263" r:id="rId17"/>
    <p:sldId id="264" r:id="rId18"/>
    <p:sldId id="269" r:id="rId19"/>
    <p:sldId id="274" r:id="rId20"/>
    <p:sldId id="267" r:id="rId21"/>
    <p:sldId id="265" r:id="rId22"/>
    <p:sldId id="276" r:id="rId23"/>
    <p:sldId id="277" r:id="rId24"/>
    <p:sldId id="278" r:id="rId25"/>
    <p:sldId id="279" r:id="rId26"/>
    <p:sldId id="280" r:id="rId27"/>
    <p:sldId id="284" r:id="rId28"/>
    <p:sldId id="281" r:id="rId29"/>
    <p:sldId id="286" r:id="rId30"/>
    <p:sldId id="287" r:id="rId31"/>
    <p:sldId id="285" r:id="rId32"/>
    <p:sldId id="288" r:id="rId33"/>
    <p:sldId id="289" r:id="rId34"/>
    <p:sldId id="290" r:id="rId35"/>
    <p:sldId id="293" r:id="rId36"/>
    <p:sldId id="292" r:id="rId37"/>
    <p:sldId id="294" r:id="rId38"/>
    <p:sldId id="291" r:id="rId39"/>
    <p:sldId id="295" r:id="rId40"/>
    <p:sldId id="296" r:id="rId41"/>
    <p:sldId id="298" r:id="rId42"/>
    <p:sldId id="297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11" r:id="rId54"/>
    <p:sldId id="309" r:id="rId55"/>
    <p:sldId id="310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19" r:id="rId7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>
        <p:scale>
          <a:sx n="100" d="100"/>
          <a:sy n="100" d="100"/>
        </p:scale>
        <p:origin x="720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D11A5-28FA-4FFF-A505-25C1FDB759A0}" type="datetimeFigureOut">
              <a:rPr lang="ru-RU" smtClean="0"/>
              <a:t>02.10.2022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1A49D-08ED-4665-A21A-B347E5D1A2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9273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16E4E4-6FA6-49E7-71DB-F2271E35FF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36F4D4C-04A0-285C-B71E-DAA95CFA5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33DC9E-BE62-D924-E905-E35B7E9A1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0BF5E-9C4D-4853-9F6E-0BD5C1F81E3A}" type="datetime1">
              <a:rPr lang="ru-RU" smtClean="0"/>
              <a:t>02.10.2022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A8B028-2486-6FE7-788E-15088CF34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DA3E818-33A9-41CF-8D31-70E84822A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5000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A5119F-AD96-33D3-9199-C2479268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F4AFC2B-C76F-07C5-88AF-FDF3E57E54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3F5090-5579-0A8C-6442-1B23D13D4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D4BE-6C5C-4CC1-B36C-29084F4E9572}" type="datetime1">
              <a:rPr lang="ru-RU" smtClean="0"/>
              <a:t>02.10.2022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49493DC-ABF5-4AE2-1330-972A8942C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8332631-7C56-FD7E-A847-37CA139A7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0994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714000B-1D4A-A973-48E4-106EC478F6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82CDDF9-90C5-C550-B010-589B48C3E4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C5BC9D-9418-5A34-1F51-52AAE06A2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28F6C-8163-48D7-B02F-7E9BBD58E787}" type="datetime1">
              <a:rPr lang="ru-RU" smtClean="0"/>
              <a:t>02.10.2022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13B76C-F20B-5438-2D49-1742BA707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A29E1A-CFB7-5391-4BD0-F1337781D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6782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710299-3552-D723-FF4D-E03E58376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FFE3D0-70EB-B5CD-6E11-21A7105ED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9F3807-6A38-4D42-B40D-4EB9C4B51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911A3-C7EA-4B9D-A268-A890DA238FEC}" type="datetime1">
              <a:rPr lang="ru-RU" smtClean="0"/>
              <a:t>02.10.2022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5EDDF7-3EC7-4933-FA80-9A02EB5F0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B5A412-A8E7-0ED8-F28D-F03ABCDFB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6991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234D2D-FF27-FE92-1B2E-782807C54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E647E26-3346-7BA2-0E89-8C3BEA470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57531E6-8B22-24D6-9863-15FDB5547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14E21-F7A4-467F-8C00-81CBE82FA656}" type="datetime1">
              <a:rPr lang="ru-RU" smtClean="0"/>
              <a:t>02.10.2022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0AE244-A7D6-D5DF-C5CC-A7D8FBD40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75DF28-D3C4-9C06-551B-3447AA220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0860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F478CB-488A-02D1-C31B-4EA95D84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03EE1E-2F2D-7129-7029-BBAFC8DC73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77A243D-DE1A-6029-5E25-9BB89C600F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519180A-287B-25D7-7600-8DC8D4AF5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63CCE-7E0D-426E-8EF0-F499A4893903}" type="datetime1">
              <a:rPr lang="ru-RU" smtClean="0"/>
              <a:t>02.10.2022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0E7628-8EA6-2D63-170A-C2363306E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FC841C4-648D-BA5C-9F91-522EF2ACB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7846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ABA47A-61C3-3142-136E-458F998AC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709D88D-B7A0-0A74-2684-4A4C397F35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7CEDA7A-F6CE-E777-BC01-C37949BF7C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6580C84-25DE-D838-48CF-59FC7D0EE7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9715B46-9707-7A85-F618-F741DC8600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B730C41-188C-454E-3332-17398D80D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CB65F-5022-4F61-94B9-BF5DC6132D3B}" type="datetime1">
              <a:rPr lang="ru-RU" smtClean="0"/>
              <a:t>02.10.2022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EA8C461-A7CC-335E-5AD3-A62CD82C1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C5188C3-668A-C97D-F77A-78ED27679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9260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B04030-72A9-A1D3-9C09-69946C4C7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6D0F016-6D63-E566-E094-8CC0ADD15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5B450-0520-4817-BF2C-69E50E4B2591}" type="datetime1">
              <a:rPr lang="ru-RU" smtClean="0"/>
              <a:t>02.10.2022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0E5C9BB-CBA2-B47D-55C1-AA5F9DA35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DC3AA50-D0E0-8F8B-24BA-A3AEEF760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1448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CECF4B2-6507-E062-7245-D5C18587F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368BC-CA6C-4BF7-A30A-2CB8DB55F426}" type="datetime1">
              <a:rPr lang="ru-RU" smtClean="0"/>
              <a:t>02.10.2022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546AE77-D468-9234-7D52-9F081AC6C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E810B3D-7E05-21BB-1E5C-8E8F95BF2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227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B4FE48-F391-4EBC-16F8-F5B466DFC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61D3F6-CDAB-C444-FE7E-FB47DB69C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8790558-1829-4B73-C804-B5D66C4B79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80C61C9-E2BD-01C4-1090-9053A6EF5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AD4BF-2206-475A-A97D-424DC4BAF6F9}" type="datetime1">
              <a:rPr lang="ru-RU" smtClean="0"/>
              <a:t>02.10.2022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437E84A-0579-2570-80C1-0676493C6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88C30CA-3446-AF82-7DD8-41C61AE84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89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0B4FCB-451D-DED5-00E5-E73D900D8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1E54E5F-C4E3-4D78-C631-9F2871078F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FFDE65D-E910-DFA6-0069-D3D274B3D4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29689B5-B6BE-4AEE-3370-8FDB0EA43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37B9B-C2A5-4E1A-A84A-FDCED43316CA}" type="datetime1">
              <a:rPr lang="ru-RU" smtClean="0"/>
              <a:t>02.10.2022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86BCCB3-09C1-D691-BCD8-8623F4003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B2D9FC7-C6CB-C909-885C-E893335CA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4818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9C1547-6460-F419-195A-F805AC135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B01F2E-924D-43F0-A174-67E1A0E29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D5DD98-9869-4794-2C3E-F3D9045DFE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B909C-02E5-4FD1-8654-6F0617C85795}" type="datetime1">
              <a:rPr lang="ru-RU" smtClean="0"/>
              <a:t>02.10.2022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EBEB98-4DB2-947E-0649-CB8479CCA5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D4D7D7-0AB5-E2CA-2B8D-3AB0FAF0E5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6090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gif"/><Relationship Id="rId5" Type="http://schemas.openxmlformats.org/officeDocument/2006/relationships/image" Target="../media/image30.png"/><Relationship Id="rId4" Type="http://schemas.openxmlformats.org/officeDocument/2006/relationships/image" Target="../media/image29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BC123D-9458-B0D4-D37A-45D61C5D7B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latin typeface="Ubuntu" panose="020B0504030602030204" pitchFamily="34" charset="0"/>
              </a:rPr>
              <a:t>Машинное обучение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553EAA8-0CBF-4D31-FFB0-FB791B1871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 algn="r"/>
            <a:endParaRPr lang="ru-RU" sz="1400" dirty="0">
              <a:latin typeface="Ubuntu" panose="020B0504030602030204" pitchFamily="34" charset="0"/>
            </a:endParaRPr>
          </a:p>
          <a:p>
            <a:pPr algn="r"/>
            <a:endParaRPr lang="ru-RU" sz="1400" dirty="0">
              <a:latin typeface="Ubuntu" panose="020B0504030602030204" pitchFamily="34" charset="0"/>
            </a:endParaRPr>
          </a:p>
          <a:p>
            <a:pPr algn="r"/>
            <a:endParaRPr lang="ru-RU" sz="1400" dirty="0">
              <a:latin typeface="Ubuntu" panose="020B0504030602030204" pitchFamily="34" charset="0"/>
            </a:endParaRPr>
          </a:p>
          <a:p>
            <a:pPr algn="r"/>
            <a:r>
              <a:rPr lang="ru-RU" sz="1400" dirty="0">
                <a:latin typeface="Ubuntu" panose="020B0504030602030204" pitchFamily="34" charset="0"/>
              </a:rPr>
              <a:t>2022</a:t>
            </a:r>
          </a:p>
          <a:p>
            <a:pPr algn="r"/>
            <a:r>
              <a:rPr lang="ru-RU" sz="1400" dirty="0">
                <a:latin typeface="Ubuntu" panose="020B0504030602030204" pitchFamily="34" charset="0"/>
              </a:rPr>
              <a:t>Ершов Александр</a:t>
            </a:r>
          </a:p>
          <a:p>
            <a:pPr algn="r"/>
            <a:r>
              <a:rPr lang="ru-RU" sz="1400" dirty="0">
                <a:latin typeface="Ubuntu" panose="020B0504030602030204" pitchFamily="34" charset="0"/>
              </a:rPr>
              <a:t>Курмакаева Алсу</a:t>
            </a:r>
          </a:p>
        </p:txBody>
      </p:sp>
    </p:spTree>
    <p:extLst>
      <p:ext uri="{BB962C8B-B14F-4D97-AF65-F5344CB8AC3E}">
        <p14:creationId xmlns:p14="http://schemas.microsoft.com/office/powerpoint/2010/main" val="1335628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692278-A8EC-FC43-6F8F-02AC35439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Способы формирования умозаключений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9724F6-EA87-B6C0-8388-EBCCFB9A2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Индукция</a:t>
            </a:r>
          </a:p>
          <a:p>
            <a:pPr marL="457200" lvl="1" indent="0">
              <a:buNone/>
            </a:pPr>
            <a:r>
              <a:rPr lang="ru-RU" dirty="0"/>
              <a:t>Общее правило выводится из набора наблюдений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Золото, железо,…др. – металлы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Золото, железо,…др. – тяжелее воды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Следовательно, все металлы тяжелее воды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FE9B8D6-8A78-06A9-0751-736F89DE0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3035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840297-B1B8-4410-A70A-95BE474D0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 Юма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9595A7-D43C-4258-80A7-01D01C3C9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6769"/>
            <a:ext cx="52578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latin typeface="+mj-lt"/>
              </a:rPr>
              <a:t>«Все лебеди, которых мы видели – белые. Значит все лебеди белые»</a:t>
            </a:r>
          </a:p>
          <a:p>
            <a:pPr marL="0" indent="0">
              <a:buNone/>
            </a:pPr>
            <a:r>
              <a:rPr lang="ru-RU" sz="1600" dirty="0">
                <a:latin typeface="+mj-lt"/>
              </a:rPr>
              <a:t>(</a:t>
            </a:r>
            <a:r>
              <a:rPr lang="ru-RU" sz="1600" b="0" i="0" dirty="0">
                <a:solidFill>
                  <a:srgbClr val="202122"/>
                </a:solidFill>
                <a:effectLst/>
                <a:latin typeface="+mj-lt"/>
              </a:rPr>
              <a:t>Обобщения о свойствах одного класса объектов на основе некоторого числа наблюдений отдельных экземпляров этого класса</a:t>
            </a:r>
            <a:r>
              <a:rPr lang="ru-RU" sz="1600" dirty="0">
                <a:latin typeface="+mj-lt"/>
              </a:rPr>
              <a:t>)</a:t>
            </a:r>
          </a:p>
          <a:p>
            <a:pPr marL="0" indent="0">
              <a:buNone/>
            </a:pPr>
            <a:endParaRPr lang="ru-RU" dirty="0">
              <a:latin typeface="+mj-lt"/>
            </a:endParaRPr>
          </a:p>
          <a:p>
            <a:pPr marL="0" indent="0">
              <a:buNone/>
            </a:pPr>
            <a:r>
              <a:rPr lang="ru-RU" dirty="0">
                <a:latin typeface="+mj-lt"/>
              </a:rPr>
              <a:t>«Физические законы будут такими же, так как они всегда наблюдались до этого»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sz="1600" dirty="0">
                <a:latin typeface="+mj-lt"/>
              </a:rPr>
              <a:t>(</a:t>
            </a:r>
            <a:r>
              <a:rPr lang="ru-RU" sz="1600" b="0" i="0" dirty="0">
                <a:solidFill>
                  <a:srgbClr val="202122"/>
                </a:solidFill>
                <a:effectLst/>
                <a:latin typeface="+mj-lt"/>
              </a:rPr>
              <a:t>Предположения, что последовательность событий в будущем будет происходить, как это было всегда в прошлом</a:t>
            </a:r>
            <a:r>
              <a:rPr lang="en-US" sz="1600" dirty="0">
                <a:latin typeface="+mj-lt"/>
              </a:rPr>
              <a:t>)</a:t>
            </a:r>
            <a:endParaRPr lang="ru-RU" sz="1600" dirty="0">
              <a:latin typeface="+mj-lt"/>
            </a:endParaRPr>
          </a:p>
        </p:txBody>
      </p:sp>
      <p:pic>
        <p:nvPicPr>
          <p:cNvPr id="13314" name="Picture 2" descr="Стикер ВК Миу-Мяу #29">
            <a:extLst>
              <a:ext uri="{FF2B5EF4-FFF2-40B4-BE49-F238E27FC236}">
                <a16:creationId xmlns:a16="http://schemas.microsoft.com/office/drawing/2014/main" id="{411B84B5-64BF-4E8C-BB08-F87035482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794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A6AB356-84CC-4003-9151-135D6EF74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3B969-6828-4EBD-8351-7F5740A51451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5210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6766F0-4248-1950-32F0-1E563BD5A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Ubuntu" panose="020B0504030602030204" pitchFamily="34" charset="0"/>
              </a:rPr>
              <a:t>Три составляющие обучения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119E23-0A5E-F6C1-B284-C07C24B9F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0" i="0" dirty="0">
                <a:effectLst/>
              </a:rPr>
              <a:t>Цель машинного обучения — предсказать результат по входным данным. Чем разнообразнее входные данные, тем проще машине найти закономерности и тем точнее результат.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A55A25-9B88-9947-0DD1-E79F89944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12</a:t>
            </a:fld>
            <a:endParaRPr lang="ru-RU"/>
          </a:p>
        </p:txBody>
      </p:sp>
      <p:pic>
        <p:nvPicPr>
          <p:cNvPr id="6146" name="Picture 2" descr="Стикер ВК Паппи #34">
            <a:extLst>
              <a:ext uri="{FF2B5EF4-FFF2-40B4-BE49-F238E27FC236}">
                <a16:creationId xmlns:a16="http://schemas.microsoft.com/office/drawing/2014/main" id="{0354FABC-CEA1-429C-2016-2CBF90F17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613" y="3229245"/>
            <a:ext cx="3492230" cy="34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612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6766F0-4248-1950-32F0-1E563BD5A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Ubuntu" panose="020B0504030602030204" pitchFamily="34" charset="0"/>
              </a:rPr>
              <a:t>Три составляющие обучения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119E23-0A5E-F6C1-B284-C07C24B9F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32643" cy="4351338"/>
          </a:xfrm>
        </p:spPr>
        <p:txBody>
          <a:bodyPr/>
          <a:lstStyle/>
          <a:p>
            <a:pPr marL="0" indent="0">
              <a:buNone/>
            </a:pPr>
            <a:r>
              <a:rPr lang="ru-RU" b="0" i="0" u="sng" dirty="0">
                <a:effectLst/>
                <a:latin typeface="+mj-lt"/>
              </a:rPr>
              <a:t>Данные </a:t>
            </a:r>
            <a:endParaRPr lang="en-US" b="0" i="0" u="sng" dirty="0">
              <a:effectLst/>
              <a:latin typeface="+mj-lt"/>
            </a:endParaRPr>
          </a:p>
          <a:p>
            <a:pPr marL="0" indent="0">
              <a:buNone/>
            </a:pPr>
            <a:r>
              <a:rPr lang="ru-RU" b="0" i="0" dirty="0">
                <a:effectLst/>
                <a:latin typeface="+mj-lt"/>
              </a:rPr>
              <a:t>Хотим определять спам — нужны примеры спам-писем, предсказывать курс акций — нужна история цен, узнать интересы пользователя — нужны его лайки или посты. Данных нужно как можно больше. </a:t>
            </a:r>
            <a:endParaRPr lang="ru-RU" dirty="0">
              <a:latin typeface="+mj-lt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E9C4BE6-B4A6-FCFB-BE27-A3F6E859F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426" y="1638395"/>
            <a:ext cx="2762013" cy="453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D298EE-23EC-E4E9-F156-81A6AE14F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1454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6766F0-4248-1950-32F0-1E563BD5A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Ubuntu" panose="020B0504030602030204" pitchFamily="34" charset="0"/>
              </a:rPr>
              <a:t>Три составляющие обучения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119E23-0A5E-F6C1-B284-C07C24B9F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03695"/>
            <a:ext cx="10515600" cy="2273267"/>
          </a:xfrm>
        </p:spPr>
        <p:txBody>
          <a:bodyPr/>
          <a:lstStyle/>
          <a:p>
            <a:pPr marL="0" indent="0">
              <a:buNone/>
            </a:pPr>
            <a:r>
              <a:rPr lang="ru-RU" b="0" i="0" u="sng" dirty="0">
                <a:effectLst/>
                <a:latin typeface="+mj-lt"/>
              </a:rPr>
              <a:t>Признаки </a:t>
            </a:r>
            <a:endParaRPr lang="en-US" b="0" i="0" u="sng" dirty="0">
              <a:effectLst/>
              <a:latin typeface="+mj-lt"/>
            </a:endParaRPr>
          </a:p>
          <a:p>
            <a:pPr marL="0" indent="0">
              <a:buNone/>
            </a:pPr>
            <a:r>
              <a:rPr lang="ru-RU" b="0" i="0" dirty="0">
                <a:effectLst/>
                <a:latin typeface="+mj-lt"/>
              </a:rPr>
              <a:t>Мы называем их фичами (</a:t>
            </a:r>
            <a:r>
              <a:rPr lang="ru-RU" b="0" i="0" dirty="0" err="1">
                <a:effectLst/>
                <a:latin typeface="+mj-lt"/>
              </a:rPr>
              <a:t>features</a:t>
            </a:r>
            <a:r>
              <a:rPr lang="ru-RU" b="0" i="0" dirty="0">
                <a:effectLst/>
                <a:latin typeface="+mj-lt"/>
              </a:rPr>
              <a:t>)</a:t>
            </a:r>
            <a:r>
              <a:rPr lang="en-US" b="0" i="0" dirty="0">
                <a:effectLst/>
                <a:latin typeface="+mj-lt"/>
              </a:rPr>
              <a:t>. </a:t>
            </a:r>
            <a:r>
              <a:rPr lang="ru-RU" b="0" i="0" dirty="0">
                <a:effectLst/>
                <a:latin typeface="+mj-lt"/>
              </a:rPr>
              <a:t>Фичи, свойства, характеристики, признаки — ими могут быть пробег автомобиля, пол пользователя, цена акций, даже счетчик частоты появления слова в тексте может быть фичей.</a:t>
            </a:r>
            <a:endParaRPr lang="ru-RU" dirty="0">
              <a:latin typeface="+mj-lt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95546C-AE32-99E9-FDD3-A55591A4D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14</a:t>
            </a:fld>
            <a:endParaRPr lang="ru-RU"/>
          </a:p>
        </p:txBody>
      </p:sp>
      <p:pic>
        <p:nvPicPr>
          <p:cNvPr id="10242" name="Picture 2" descr="Стикер ВК Кусалочка #13">
            <a:extLst>
              <a:ext uri="{FF2B5EF4-FFF2-40B4-BE49-F238E27FC236}">
                <a16:creationId xmlns:a16="http://schemas.microsoft.com/office/drawing/2014/main" id="{0A059AC6-A033-92C2-83EC-02AA6EDDA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030" y="797669"/>
            <a:ext cx="3633282" cy="363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345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6766F0-4248-1950-32F0-1E563BD5A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Ubuntu" panose="020B0504030602030204" pitchFamily="34" charset="0"/>
              </a:rPr>
              <a:t>Три составляющие обучения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119E23-0A5E-F6C1-B284-C07C24B9F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3132" y="1825625"/>
            <a:ext cx="5750668" cy="4351338"/>
          </a:xfrm>
        </p:spPr>
        <p:txBody>
          <a:bodyPr/>
          <a:lstStyle/>
          <a:p>
            <a:pPr marL="0" indent="0">
              <a:buNone/>
            </a:pPr>
            <a:r>
              <a:rPr lang="ru-RU" b="0" i="0" u="sng" dirty="0">
                <a:effectLst/>
                <a:latin typeface="+mj-lt"/>
              </a:rPr>
              <a:t>Алгоритм </a:t>
            </a:r>
            <a:endParaRPr lang="en-US" b="0" i="0" u="sng" dirty="0">
              <a:effectLst/>
              <a:latin typeface="+mj-lt"/>
            </a:endParaRPr>
          </a:p>
          <a:p>
            <a:pPr marL="0" indent="0">
              <a:buNone/>
            </a:pPr>
            <a:r>
              <a:rPr lang="ru-RU" b="0" i="0" dirty="0">
                <a:effectLst/>
                <a:latin typeface="+mj-lt"/>
              </a:rPr>
              <a:t>Одну задачу можно решить разными методами примерно всегда. От выбора метода зависит точность, скорость работы и размер готовой модели. Но есть один нюанс: если данные ***, даже самый лучший алгоритм не поможет.</a:t>
            </a:r>
            <a:endParaRPr lang="ru-RU" dirty="0">
              <a:latin typeface="+mj-lt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B8198C-6BC1-F6CF-30AE-5D968A0DE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15</a:t>
            </a:fld>
            <a:endParaRPr lang="ru-RU"/>
          </a:p>
        </p:txBody>
      </p:sp>
      <p:pic>
        <p:nvPicPr>
          <p:cNvPr id="11266" name="Picture 2" descr="Стикер ВК Мелори #38">
            <a:extLst>
              <a:ext uri="{FF2B5EF4-FFF2-40B4-BE49-F238E27FC236}">
                <a16:creationId xmlns:a16="http://schemas.microsoft.com/office/drawing/2014/main" id="{FE6AD3F4-14B2-FD9F-4B26-B1492B381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327" y="2044733"/>
            <a:ext cx="3492230" cy="34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585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8DD339E-7689-1C33-D09A-9CB8856F20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0276" y="643466"/>
            <a:ext cx="10511447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8EA4AA-155C-78EF-312A-6A14DF68D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8107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6C0863-32E8-F060-2B37-7D8788735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Обучение vs Интеллект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5541987-11CC-D8F9-ACFB-177AA1AAFC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6718" y="1863801"/>
            <a:ext cx="8458563" cy="444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37989BC-2E55-261E-C5CC-454F7E21B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0891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>
            <a:extLst>
              <a:ext uri="{FF2B5EF4-FFF2-40B4-BE49-F238E27FC236}">
                <a16:creationId xmlns:a16="http://schemas.microsoft.com/office/drawing/2014/main" id="{3C76E765-B785-4368-9B8C-7671EC8B22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48892"/>
            <a:ext cx="5181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>
                <a:solidFill>
                  <a:schemeClr val="accent6"/>
                </a:solidFill>
              </a:rPr>
              <a:t>Машина может</a:t>
            </a:r>
            <a:endParaRPr lang="ru-RU" sz="36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endParaRPr lang="ru-RU" sz="36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ru-RU" dirty="0"/>
              <a:t>предсказывать</a:t>
            </a:r>
          </a:p>
          <a:p>
            <a:pPr marL="0" indent="0" algn="ctr">
              <a:buNone/>
            </a:pPr>
            <a:r>
              <a:rPr lang="ru-RU" dirty="0"/>
              <a:t>запоминать</a:t>
            </a:r>
          </a:p>
          <a:p>
            <a:pPr marL="0" indent="0" algn="ctr">
              <a:buNone/>
            </a:pPr>
            <a:r>
              <a:rPr lang="ru-RU" dirty="0"/>
              <a:t>воспроизводить</a:t>
            </a:r>
          </a:p>
          <a:p>
            <a:pPr marL="0" indent="0" algn="ctr">
              <a:buNone/>
            </a:pPr>
            <a:r>
              <a:rPr lang="ru-RU" dirty="0"/>
              <a:t>выбирать лучшее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7D18A6E-CDDC-4AA7-806D-30931F55A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48892"/>
            <a:ext cx="5181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dirty="0">
                <a:solidFill>
                  <a:srgbClr val="C00000"/>
                </a:solidFill>
              </a:rPr>
              <a:t>Машина не может</a:t>
            </a:r>
          </a:p>
          <a:p>
            <a:pPr marL="0" indent="0" algn="ctr">
              <a:buNone/>
            </a:pPr>
            <a:endParaRPr lang="ru-RU" sz="3600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ru-RU" dirty="0"/>
              <a:t>создавать новое</a:t>
            </a:r>
          </a:p>
          <a:p>
            <a:pPr marL="0" indent="0" algn="ctr">
              <a:buNone/>
            </a:pPr>
            <a:r>
              <a:rPr lang="ru-RU" dirty="0"/>
              <a:t>резко поумнеть</a:t>
            </a:r>
          </a:p>
          <a:p>
            <a:pPr marL="0" indent="0" algn="ctr">
              <a:buNone/>
            </a:pPr>
            <a:r>
              <a:rPr lang="ru-RU" dirty="0"/>
              <a:t>выйти за рамки задачи</a:t>
            </a:r>
          </a:p>
          <a:p>
            <a:pPr marL="0" indent="0" algn="ctr">
              <a:buNone/>
            </a:pPr>
            <a:r>
              <a:rPr lang="ru-RU" dirty="0"/>
              <a:t>убить всех людей</a:t>
            </a:r>
          </a:p>
        </p:txBody>
      </p:sp>
      <p:pic>
        <p:nvPicPr>
          <p:cNvPr id="7" name="Picture 6" descr="Стикер ВК Мелори #1">
            <a:extLst>
              <a:ext uri="{FF2B5EF4-FFF2-40B4-BE49-F238E27FC236}">
                <a16:creationId xmlns:a16="http://schemas.microsoft.com/office/drawing/2014/main" id="{10BA8BEE-542C-490C-8F3C-72394EFE5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034" y="3739793"/>
            <a:ext cx="2957572" cy="295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Стикер ВК Мелори #32">
            <a:extLst>
              <a:ext uri="{FF2B5EF4-FFF2-40B4-BE49-F238E27FC236}">
                <a16:creationId xmlns:a16="http://schemas.microsoft.com/office/drawing/2014/main" id="{EAC94679-93B5-4AAC-AD76-015490F6F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28" y="3739793"/>
            <a:ext cx="2815975" cy="281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BF05A92-0FA9-4BDE-BFEE-6D24590C7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3B969-6828-4EBD-8351-7F5740A51451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8231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87D518D3-B7D0-4636-BC4E-D0A9FE565D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-12431"/>
            <a:ext cx="5519895" cy="687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Стикер ВК Кусалочка #15">
            <a:extLst>
              <a:ext uri="{FF2B5EF4-FFF2-40B4-BE49-F238E27FC236}">
                <a16:creationId xmlns:a16="http://schemas.microsoft.com/office/drawing/2014/main" id="{1B1C5AB3-F2BD-4421-B3A5-07D19411D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45" y="1165608"/>
            <a:ext cx="4203205" cy="420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D91A935-6AB8-4B02-B255-D601476B8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3B969-6828-4EBD-8351-7F5740A51451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2770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C6964ECB-1EC8-D712-78E9-60B106458B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017B4CAB-727B-1CD8-3CA2-452D049FD1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4F6B01D-589A-C7D7-25CB-EF5F6C614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8456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717BC44C-56AB-40A0-BD2C-769BCBDE93E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9" y="2107727"/>
            <a:ext cx="945403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Стикер ВК Мелори #6">
            <a:extLst>
              <a:ext uri="{FF2B5EF4-FFF2-40B4-BE49-F238E27FC236}">
                <a16:creationId xmlns:a16="http://schemas.microsoft.com/office/drawing/2014/main" id="{D8804CA7-547E-4FE4-8894-E08EA9745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310" y="522286"/>
            <a:ext cx="4040221" cy="404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986991-A897-474D-B218-E2561EC92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3B969-6828-4EBD-8351-7F5740A51451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4272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39B554A-85D4-93CD-360C-5C9224060B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Данные</a:t>
            </a:r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545614A6-85B2-7E03-81BC-31846C3FE3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D4E60B2-3E5C-4762-024C-4E2CF402E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9368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CFC43B-DFE6-3041-85C5-14CE34948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данных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A24D12-B9BF-FCB7-878D-DDFF15E3A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22</a:t>
            </a:fld>
            <a:endParaRPr lang="ru-RU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4005887-4C10-667F-4499-B16112186B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581" y="1629063"/>
            <a:ext cx="4508838" cy="450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898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9DA548-C9CE-A0D3-0C4A-8F726A85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Числовые данные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816567-A587-7B1A-94EB-D3E822462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Дискретные</a:t>
            </a:r>
          </a:p>
          <a:p>
            <a:r>
              <a:rPr lang="ru-RU" dirty="0"/>
              <a:t>Непрерывные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5189DC2-E56F-45D3-40D2-90C848510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23</a:t>
            </a:fld>
            <a:endParaRPr lang="ru-RU"/>
          </a:p>
        </p:txBody>
      </p:sp>
      <p:pic>
        <p:nvPicPr>
          <p:cNvPr id="8194" name="Picture 2" descr="Discrete Data - Cuemath">
            <a:extLst>
              <a:ext uri="{FF2B5EF4-FFF2-40B4-BE49-F238E27FC236}">
                <a16:creationId xmlns:a16="http://schemas.microsoft.com/office/drawing/2014/main" id="{9007ACA3-E32A-5045-1854-ADFE17FE9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59" y="2926890"/>
            <a:ext cx="5913437" cy="342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487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FCDBA4-84D1-5AAD-FA5E-A52AFD52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Категориальные данные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6861F1-C8EA-C4AE-5A57-B831AB0F7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Категориальные данные представляют собой такие характеристики, как позиция хоккеиста, команда, родной город. Категориальные данные могут принимать числовые значения. Например, возможно, мы бы использовали 1 для красного цвета и 2 для синего. Но эти цифры не имеют математического значения.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7F1E52B-26F5-4126-9BBC-16A67B0F6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038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D494CE-72E7-33E4-F212-D54086F75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Данные временного ряда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DC6853-A8FA-66DE-6EB0-942BB4C85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679332" cy="4351338"/>
          </a:xfrm>
        </p:spPr>
        <p:txBody>
          <a:bodyPr>
            <a:normAutofit/>
          </a:bodyPr>
          <a:lstStyle/>
          <a:p>
            <a:r>
              <a:rPr lang="ru-RU" sz="2000" dirty="0"/>
              <a:t>Данные временного ряда представляют собой последовательность чисел, собираемых через регулярные интервалы в течение некоторого периода времени. Это очень важно, особенно в таких областях, как финансы. К данным временного ряда прикреплено временное значение, поэтому это будет что-то вроде даты или отметки времени, в которой вы можете искать тренды во времени.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B6405EB-4932-0955-000C-43EC4213E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25</a:t>
            </a:fld>
            <a:endParaRPr lang="ru-RU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D2986B9-9F18-B817-C13B-C7883A049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543" y="2374239"/>
            <a:ext cx="4751602" cy="325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550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A8E702-4EFA-AC7C-B13C-4FED6B91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Текст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E3B152-E6F4-904A-D8F5-99FB6839F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212529"/>
                </a:solidFill>
                <a:effectLst/>
                <a:latin typeface="-apple-system"/>
              </a:rPr>
              <a:t>Текстовые данные в основном просто слова. В большинстве случаев первое, что вы делаете с текстом, это превращаете его в числа, используя некоторые интересные функции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06AB40-F553-685E-959C-F44F81844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26</a:t>
            </a:fld>
            <a:endParaRPr lang="ru-RU"/>
          </a:p>
        </p:txBody>
      </p:sp>
      <p:pic>
        <p:nvPicPr>
          <p:cNvPr id="5" name="Picture 8" descr="Стикер ВК Луна #45">
            <a:extLst>
              <a:ext uri="{FF2B5EF4-FFF2-40B4-BE49-F238E27FC236}">
                <a16:creationId xmlns:a16="http://schemas.microsoft.com/office/drawing/2014/main" id="{FA09F5DB-1E2F-021C-9463-735059FF5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305" y="3228887"/>
            <a:ext cx="3263988" cy="326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738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4DECD6BA-3A2D-66BC-810F-EA7EAA93D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2707" y="643466"/>
            <a:ext cx="9246586" cy="557106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0268E77-897F-DC70-FD86-90D26AC4A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B5110E4-62BB-43ED-9C58-95D1B7998FA6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24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AED307-C58C-74EC-2933-166B97B66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4 характеристики качественных данных для обучения ML моделей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B1678C-5CE8-74C6-1D60-DE8B01DD7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 fontAlgn="base"/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1. Релевантность (</a:t>
            </a:r>
            <a:r>
              <a:rPr lang="ru-RU" b="1" i="0" dirty="0" err="1">
                <a:solidFill>
                  <a:srgbClr val="000000"/>
                </a:solidFill>
                <a:effectLst/>
                <a:latin typeface="inherit"/>
              </a:rPr>
              <a:t>relevancy</a:t>
            </a:r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)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— набор данных должен содержать только те признаки, которые предоставляют модели значимую информацию. </a:t>
            </a:r>
          </a:p>
          <a:p>
            <a:pPr algn="l" fontAlgn="base"/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2. Постоянство (</a:t>
            </a:r>
            <a:r>
              <a:rPr lang="ru-RU" b="1" i="0" dirty="0" err="1">
                <a:solidFill>
                  <a:srgbClr val="000000"/>
                </a:solidFill>
                <a:effectLst/>
                <a:latin typeface="inherit"/>
              </a:rPr>
              <a:t>consistency</a:t>
            </a:r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) 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— схожие примеры должны иметь схожие метки, обеспечивая однородность набора данных.</a:t>
            </a:r>
          </a:p>
          <a:p>
            <a:pPr algn="l" fontAlgn="base"/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3. Однородность (</a:t>
            </a:r>
            <a:r>
              <a:rPr lang="ru-RU" b="1" i="0" dirty="0" err="1">
                <a:solidFill>
                  <a:srgbClr val="000000"/>
                </a:solidFill>
                <a:effectLst/>
                <a:latin typeface="inherit"/>
              </a:rPr>
              <a:t>uniformity</a:t>
            </a:r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)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— значения всех атрибутов должны быть сравнимыми для всех данных. Неравномерности или наличие выбросов в наборах данных отрицательно влияют на качество данных обучения.</a:t>
            </a:r>
          </a:p>
          <a:p>
            <a:pPr algn="l" fontAlgn="base"/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4. Полнота (</a:t>
            </a:r>
            <a:r>
              <a:rPr lang="ru-RU" b="1" i="0" dirty="0" err="1">
                <a:solidFill>
                  <a:srgbClr val="000000"/>
                </a:solidFill>
                <a:effectLst/>
                <a:latin typeface="inherit"/>
              </a:rPr>
              <a:t>comprehensiveness</a:t>
            </a:r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)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— набор данных должен содержать достаточное количество параметров или признаков, чтобы не осталось неохваченных пограничных случаев.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10DC2F8-A0B1-8A41-979F-BA4B6769D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3003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39B554A-85D4-93CD-360C-5C9224060B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Классическое обучение</a:t>
            </a:r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545614A6-85B2-7E03-81BC-31846C3FE3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D4E60B2-3E5C-4762-024C-4E2CF402E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7870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D9ABBB2-6695-BBF9-40F6-1600B6D310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29528" y="643466"/>
            <a:ext cx="8132944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75316AE-F8E7-91D9-5648-CDF3B62A0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5016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B8BFFD8-201C-ED3B-9C61-D5DB4AE9E4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36213" y="643466"/>
            <a:ext cx="7119574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50482E-D51D-66CF-BAB0-FA81D461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B5110E4-62BB-43ED-9C58-95D1B7998FA6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826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1DB9D4-35FC-ECA8-01D6-55CE6618F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с учителем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AE5237-DF93-FD4F-1940-00154381F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356" y="1825625"/>
            <a:ext cx="6937443" cy="4351338"/>
          </a:xfrm>
        </p:spPr>
        <p:txBody>
          <a:bodyPr/>
          <a:lstStyle/>
          <a:p>
            <a:r>
              <a:rPr lang="ru-RU" dirty="0">
                <a:latin typeface="-apple-system"/>
              </a:rPr>
              <a:t>у машины есть некий учитель, который говорит ей как правильно. Рассказывает, что на этой картинке кошка, а на этой собака. То есть учитель уже заранее разделил (разметил) все данные на кошек и собак, а машина учится на конкретных примерах.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5D1772-1C8C-2E7E-E127-0E299C89C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31</a:t>
            </a:fld>
            <a:endParaRPr lang="ru-RU"/>
          </a:p>
        </p:txBody>
      </p:sp>
      <p:pic>
        <p:nvPicPr>
          <p:cNvPr id="2052" name="Picture 4" descr="Стикер ВК Учебные будни #19">
            <a:extLst>
              <a:ext uri="{FF2B5EF4-FFF2-40B4-BE49-F238E27FC236}">
                <a16:creationId xmlns:a16="http://schemas.microsoft.com/office/drawing/2014/main" id="{F90CD772-107B-1569-DD7C-E5427E269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60" y="2370137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5616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B016C0-6BD9-5FCB-9469-781CA6C38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без учителя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A64225-0AF6-9DBD-AB0C-8E30E2D1C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57545" cy="4351338"/>
          </a:xfrm>
        </p:spPr>
        <p:txBody>
          <a:bodyPr/>
          <a:lstStyle/>
          <a:p>
            <a:r>
              <a:rPr lang="ru-RU" dirty="0"/>
              <a:t>В обучении без учителя, машине просто вываливают кучу фотографий животных на стол и говорят «разберись, кто здесь на кого похож». Данные не размечены, у машины нет учителя, и она пытается сама найти любые закономерности.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C6E182E-9BAE-62B9-8E59-8BA3EA3C8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32</a:t>
            </a:fld>
            <a:endParaRPr lang="ru-RU"/>
          </a:p>
        </p:txBody>
      </p:sp>
      <p:pic>
        <p:nvPicPr>
          <p:cNvPr id="3074" name="Picture 2" descr="Стикер ВК Миу-Мяу #13">
            <a:extLst>
              <a:ext uri="{FF2B5EF4-FFF2-40B4-BE49-F238E27FC236}">
                <a16:creationId xmlns:a16="http://schemas.microsoft.com/office/drawing/2014/main" id="{502AB3F9-6444-C888-2112-715AC2753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196" y="1616075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574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F2FEA9-84D1-7732-5B33-5DEB76EDE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Регрессия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8421F6-B119-7D70-1867-0E27266A1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i="1" dirty="0"/>
              <a:t>«Нарисуй линию вдоль моих точек. Да, это машинное обучение»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588D520-9042-30DE-8A79-A78D036F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33</a:t>
            </a:fld>
            <a:endParaRPr lang="ru-RU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29A0A91-0824-A699-6887-4CA223B03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57" y="2757791"/>
            <a:ext cx="3735084" cy="373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516D74-4ED6-3B0E-ABD9-469F9A7416C3}"/>
              </a:ext>
            </a:extLst>
          </p:cNvPr>
          <p:cNvSpPr txBox="1"/>
          <p:nvPr/>
        </p:nvSpPr>
        <p:spPr>
          <a:xfrm>
            <a:off x="4408527" y="2757791"/>
            <a:ext cx="47519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>
                <a:effectLst/>
                <a:latin typeface="+mj-lt"/>
              </a:rPr>
              <a:t>Сегодня используют для:</a:t>
            </a:r>
          </a:p>
          <a:p>
            <a:endParaRPr lang="ru-RU" b="0" i="0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+mj-lt"/>
              </a:rPr>
              <a:t>Прогноз стоимости ценных бумаг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+mj-lt"/>
              </a:rPr>
              <a:t>Анализ спроса, объема продаж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+mj-lt"/>
              </a:rPr>
              <a:t>Медицинские диагнозы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+mj-lt"/>
              </a:rPr>
              <a:t>Любые зависимости числа от времени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29992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ADD17B-B859-C8BD-7965-ED5A6DEDA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Регрессия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E7313ED-30D4-9AE7-54F1-5F3498359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34</a:t>
            </a:fld>
            <a:endParaRPr lang="ru-RU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2B00E01-C321-930C-73AA-44B983ECDB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530" y="1825625"/>
            <a:ext cx="75609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729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4C9B86-A11F-D1FC-EB09-33E4C7D65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Линейная регрессия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AF4A68-47EF-4AE8-0A0A-6622A679F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модель зависимости переменной x от одной или нескольких других переменных (факторов, регрессоров, независимых переменных) с линейной функцией зависимости.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717184-976E-9B5D-6CB8-25C649BD8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35</a:t>
            </a:fld>
            <a:endParaRPr lang="ru-RU"/>
          </a:p>
        </p:txBody>
      </p:sp>
      <p:pic>
        <p:nvPicPr>
          <p:cNvPr id="5122" name="Picture 2" descr="Стикер ВК Учебные будни #23">
            <a:extLst>
              <a:ext uri="{FF2B5EF4-FFF2-40B4-BE49-F238E27FC236}">
                <a16:creationId xmlns:a16="http://schemas.microsoft.com/office/drawing/2014/main" id="{639B3DCB-8DC8-8D57-886A-39D2B09C9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246" y="3226573"/>
            <a:ext cx="3494902" cy="349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0438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9B4E52-5A9C-E13A-8682-2BA46CC4D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Линейная регрессия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A21B28-3F2A-CBF4-F3A2-D5F36D025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Постановка задачи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8A9489E-ECDF-4231-266C-103EA9F3B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36</a:t>
            </a:fld>
            <a:endParaRPr lang="ru-RU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7FDE942-879D-473B-8925-E555FB4A5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550851"/>
            <a:ext cx="1659236" cy="42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64273050-F069-4549-BD75-400A2A313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106715"/>
            <a:ext cx="1355777" cy="37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19D43F-B5AF-42C8-AFC6-B65F8AC71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613634"/>
            <a:ext cx="2300416" cy="46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линейная регрессия">
            <a:extLst>
              <a:ext uri="{FF2B5EF4-FFF2-40B4-BE49-F238E27FC236}">
                <a16:creationId xmlns:a16="http://schemas.microsoft.com/office/drawing/2014/main" id="{711E5A6D-5EBB-4E52-A009-90F6FE36A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270" y="2349082"/>
            <a:ext cx="5874530" cy="330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C7680C06-6AC6-480C-BD36-8CFF4DB64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4208654"/>
            <a:ext cx="3348873" cy="46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C9D90E52-F1A4-4E50-832C-E7A7F6E2736A}"/>
              </a:ext>
            </a:extLst>
          </p:cNvPr>
          <p:cNvSpPr txBox="1"/>
          <p:nvPr/>
        </p:nvSpPr>
        <p:spPr>
          <a:xfrm>
            <a:off x="838199" y="4803674"/>
            <a:ext cx="41350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i="1" dirty="0">
                <a:latin typeface="Lora" pitchFamily="2" charset="-52"/>
              </a:rPr>
              <a:t>w</a:t>
            </a:r>
            <a:r>
              <a:rPr lang="en-US" sz="2800" dirty="0">
                <a:latin typeface="Lora" pitchFamily="2" charset="-52"/>
              </a:rPr>
              <a:t> – </a:t>
            </a:r>
            <a:r>
              <a:rPr lang="ru-RU" sz="2800" dirty="0">
                <a:latin typeface="Lora" pitchFamily="2" charset="-52"/>
              </a:rPr>
              <a:t>веса</a:t>
            </a:r>
            <a:endParaRPr lang="en-US" sz="2800" dirty="0">
              <a:latin typeface="Lora" pitchFamily="2" charset="-52"/>
            </a:endParaRPr>
          </a:p>
          <a:p>
            <a:r>
              <a:rPr lang="en-US" sz="2800" i="1" dirty="0">
                <a:latin typeface="Lora" pitchFamily="2" charset="-52"/>
              </a:rPr>
              <a:t>b – </a:t>
            </a:r>
            <a:r>
              <a:rPr lang="ru-RU" sz="2800" dirty="0">
                <a:latin typeface="Lora" pitchFamily="2" charset="-52"/>
              </a:rPr>
              <a:t>свободный член</a:t>
            </a:r>
          </a:p>
        </p:txBody>
      </p:sp>
    </p:spTree>
    <p:extLst>
      <p:ext uri="{BB962C8B-B14F-4D97-AF65-F5344CB8AC3E}">
        <p14:creationId xmlns:p14="http://schemas.microsoft.com/office/powerpoint/2010/main" val="1294425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09E5FF-8B06-582E-F76B-779FDAB7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выбрать линию?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FF1E7BA-4BCF-6A7C-26A5-C77610E82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37</a:t>
            </a:fld>
            <a:endParaRPr lang="ru-RU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32CFE6E-70FA-476B-B6DA-14A3F53AE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740" y="1481476"/>
            <a:ext cx="3202021" cy="240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3737C0B-1208-4993-A096-312F1437D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872" y="3962941"/>
            <a:ext cx="8005053" cy="231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Стикер ВК Кусалочка #13">
            <a:extLst>
              <a:ext uri="{FF2B5EF4-FFF2-40B4-BE49-F238E27FC236}">
                <a16:creationId xmlns:a16="http://schemas.microsoft.com/office/drawing/2014/main" id="{BBB19A96-C621-F147-87B0-D10480AB3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96" y="1481476"/>
            <a:ext cx="3514353" cy="351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3281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25FB8A-66FB-9CF0-5790-075AB0C82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измерить </a:t>
            </a:r>
            <a:r>
              <a:rPr lang="ru-RU" dirty="0" err="1"/>
              <a:t>хорошесть</a:t>
            </a:r>
            <a:r>
              <a:rPr lang="ru-RU" dirty="0"/>
              <a:t>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50E3D8-692C-A1A1-AA06-39D6C09F1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Mean Squared Error (MSE)</a:t>
            </a:r>
          </a:p>
          <a:p>
            <a:endParaRPr lang="en-US" dirty="0"/>
          </a:p>
          <a:p>
            <a:r>
              <a:rPr lang="en-US" dirty="0"/>
              <a:t>Mean Absolute Error (MAE)</a:t>
            </a:r>
          </a:p>
          <a:p>
            <a:endParaRPr lang="en-US" dirty="0"/>
          </a:p>
          <a:p>
            <a:r>
              <a:rPr lang="en-US" dirty="0"/>
              <a:t>Mean Absolute Percentage Error (MAPE)</a:t>
            </a:r>
          </a:p>
          <a:p>
            <a:endParaRPr lang="en-US" dirty="0"/>
          </a:p>
          <a:p>
            <a:r>
              <a:rPr lang="en-US" dirty="0"/>
              <a:t>Root Mean Squared Error (RMSE)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253331-278D-245F-FBC8-28C04CE94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38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D76379-7671-C6AB-3AF5-E5A3477A0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952" y="2310295"/>
            <a:ext cx="2143125" cy="5619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B1452EE-C0DF-604F-B18E-A0FBFBFB0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952" y="4362450"/>
            <a:ext cx="2924175" cy="5715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D8DD7C6-902B-E34B-09FA-CC89D12F9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952" y="3355422"/>
            <a:ext cx="2076450" cy="52387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65605B5-9C5E-54EB-D75F-91A617C61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952" y="5417103"/>
            <a:ext cx="2457450" cy="581025"/>
          </a:xfrm>
          <a:prstGeom prst="rect">
            <a:avLst/>
          </a:prstGeom>
        </p:spPr>
      </p:pic>
      <p:pic>
        <p:nvPicPr>
          <p:cNvPr id="7170" name="Picture 2" descr="Стикер ВК Миу-Мяу и Кусалочка #19">
            <a:extLst>
              <a:ext uri="{FF2B5EF4-FFF2-40B4-BE49-F238E27FC236}">
                <a16:creationId xmlns:a16="http://schemas.microsoft.com/office/drawing/2014/main" id="{0FE97D75-AB5D-EEC0-A723-30C67B390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748" y="1348770"/>
            <a:ext cx="4537178" cy="453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0624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3941DD-C4A7-7B6D-03CC-1E68DBFBC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BA0A27-20C8-92B3-F7AA-DFCDCFCDD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46276" cy="1247089"/>
          </a:xfrm>
        </p:spPr>
        <p:txBody>
          <a:bodyPr/>
          <a:lstStyle/>
          <a:p>
            <a:pPr marL="0" indent="0">
              <a:buNone/>
            </a:pPr>
            <a:r>
              <a:rPr lang="ru-RU" i="1" dirty="0"/>
              <a:t>«Разделяет объекты по заранее известному признаку. Документы по языкам, музыку по жанрам, листочки по цветам.»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F7004FC-1A41-D612-8047-4672D2984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39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EDEC73-A2A2-460B-BFF8-E4453EB3EDF5}"/>
              </a:ext>
            </a:extLst>
          </p:cNvPr>
          <p:cNvSpPr txBox="1"/>
          <p:nvPr/>
        </p:nvSpPr>
        <p:spPr>
          <a:xfrm>
            <a:off x="6096000" y="3072714"/>
            <a:ext cx="521008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Сегодня используют для: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Спам-фильтры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Определение языка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Поиск похожих документов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Анализ тональности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Распознавание рукописных букв и цифр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Определение подозрительных транзакций</a:t>
            </a:r>
          </a:p>
        </p:txBody>
      </p:sp>
      <p:pic>
        <p:nvPicPr>
          <p:cNvPr id="8194" name="Picture 2" descr="Стикер ВК Квип #16">
            <a:extLst>
              <a:ext uri="{FF2B5EF4-FFF2-40B4-BE49-F238E27FC236}">
                <a16:creationId xmlns:a16="http://schemas.microsoft.com/office/drawing/2014/main" id="{81438861-79C7-DFEB-CB42-60A6C1ED6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395" y="3072714"/>
            <a:ext cx="3650349" cy="365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562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A2E5E4-3A71-4273-90EB-0612FB8BA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Ubuntu" panose="020B0604020202020204" pitchFamily="34" charset="0"/>
              </a:rPr>
              <a:t>Зачем обучать машины</a:t>
            </a:r>
            <a:endParaRPr 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27D7675-66C3-51AD-E32D-E4AC0BBF7C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256" y="1825625"/>
            <a:ext cx="408148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D27E2D-DF8F-E266-DDAE-81F1E4267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55832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BC8A5A-E225-7573-FB8E-56767939D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Логистическая регрессия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B53D30-4A99-F40A-2FF4-CB882EC58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 простейшем случае бинарной классификации все как в линейной регрессии, только запихнем результат в логистическую функцию: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9B0DC9F-2905-C817-088E-3A1CD2D51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40</a:t>
            </a:fld>
            <a:endParaRPr lang="ru-RU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9E32A13-5915-FB22-79EE-5AA95F6CD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538" y="3207476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6AA7346-1D3E-8E13-BF8E-FAE6707BD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331" y="5628413"/>
            <a:ext cx="1560414" cy="683487"/>
          </a:xfrm>
          <a:prstGeom prst="rect">
            <a:avLst/>
          </a:prstGeom>
        </p:spPr>
      </p:pic>
      <p:pic>
        <p:nvPicPr>
          <p:cNvPr id="9220" name="Picture 4" descr="Стикер ВК Кусалочка #8">
            <a:extLst>
              <a:ext uri="{FF2B5EF4-FFF2-40B4-BE49-F238E27FC236}">
                <a16:creationId xmlns:a16="http://schemas.microsoft.com/office/drawing/2014/main" id="{94D82DBE-7F4E-3E3C-C56A-490F0E624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873" y="2714321"/>
            <a:ext cx="3824591" cy="382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520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111355-7206-FE6C-D94B-BF06A1AF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132598-3AB3-A711-69A2-EF5725FEB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Precision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Recall</a:t>
            </a:r>
          </a:p>
          <a:p>
            <a:endParaRPr lang="en-US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AE5EB51-86F9-BECC-D1C3-7F77A2A0E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41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87B6E95-1178-0418-0C8B-7046E75FD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821" y="2374556"/>
            <a:ext cx="3076575" cy="6096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AA53FE3-B079-F1A9-F73B-62699FDC1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821" y="4001294"/>
            <a:ext cx="2009775" cy="6286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78797A6-45AC-390B-6F4D-772CDFCB5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21" y="5485691"/>
            <a:ext cx="1866900" cy="6572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B4AF17-F961-CFB8-537A-9A3D3D4EA393}"/>
              </a:ext>
            </a:extLst>
          </p:cNvPr>
          <p:cNvSpPr txBox="1"/>
          <p:nvPr/>
        </p:nvSpPr>
        <p:spPr>
          <a:xfrm>
            <a:off x="3873843" y="5153712"/>
            <a:ext cx="6268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Recall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демонстрирует способность алгоритма обнаруживать данный класс вообще, а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precision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— способность отличать этот класс от других классов.</a:t>
            </a:r>
            <a:endParaRPr lang="ru-RU" dirty="0"/>
          </a:p>
        </p:txBody>
      </p:sp>
      <p:pic>
        <p:nvPicPr>
          <p:cNvPr id="11266" name="Picture 2" descr="Стикер ВК Учебные будни #6">
            <a:extLst>
              <a:ext uri="{FF2B5EF4-FFF2-40B4-BE49-F238E27FC236}">
                <a16:creationId xmlns:a16="http://schemas.microsoft.com/office/drawing/2014/main" id="{33295F22-E732-60B5-B1BC-F467DB205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769" y="1988452"/>
            <a:ext cx="3002433" cy="300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577E76-C5DA-B4CF-CCA6-D78CF914E8D2}"/>
              </a:ext>
            </a:extLst>
          </p:cNvPr>
          <p:cNvSpPr txBox="1"/>
          <p:nvPr/>
        </p:nvSpPr>
        <p:spPr>
          <a:xfrm>
            <a:off x="7927862" y="2276270"/>
            <a:ext cx="34259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/>
              <a:t>Что выбрать?</a:t>
            </a:r>
          </a:p>
        </p:txBody>
      </p:sp>
    </p:spTree>
    <p:extLst>
      <p:ext uri="{BB962C8B-B14F-4D97-AF65-F5344CB8AC3E}">
        <p14:creationId xmlns:p14="http://schemas.microsoft.com/office/powerpoint/2010/main" val="32996549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BCA3F2-549B-BD15-79BA-381CBAD0C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0BEB20-A60E-1FEE-3163-89E5D254B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6226" y="1825625"/>
            <a:ext cx="4047573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сколько выбранных элементов оказались правильными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сколько правильных элементов оказались выбраны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101B1E4-F3B8-7FE8-9FA0-E50F14B5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42</a:t>
            </a:fld>
            <a:endParaRPr lang="ru-RU"/>
          </a:p>
        </p:txBody>
      </p:sp>
      <p:pic>
        <p:nvPicPr>
          <p:cNvPr id="10242" name="Picture 2" descr="Метрики в задачах машинного обучения / Хабр">
            <a:extLst>
              <a:ext uri="{FF2B5EF4-FFF2-40B4-BE49-F238E27FC236}">
                <a16:creationId xmlns:a16="http://schemas.microsoft.com/office/drawing/2014/main" id="{E4AD3E2E-1B84-E283-3A04-EA0A7E9672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56"/>
          <a:stretch/>
        </p:blipFill>
        <p:spPr bwMode="auto">
          <a:xfrm>
            <a:off x="838200" y="1437942"/>
            <a:ext cx="4047572" cy="483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Метрики в задачах машинного обучения / Хабр">
            <a:extLst>
              <a:ext uri="{FF2B5EF4-FFF2-40B4-BE49-F238E27FC236}">
                <a16:creationId xmlns:a16="http://schemas.microsoft.com/office/drawing/2014/main" id="{BDE3E8A1-AC53-A5C7-69F8-193305EF37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7" t="77264" r="52874" b="7781"/>
          <a:stretch/>
        </p:blipFill>
        <p:spPr bwMode="auto">
          <a:xfrm>
            <a:off x="5734496" y="2376568"/>
            <a:ext cx="1571730" cy="111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AB701D-98EF-95E4-1D4C-C6D048C9A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369" y="4215874"/>
            <a:ext cx="1434527" cy="123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216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F53415-8FC7-75A5-5FA0-A3A72109C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51556A-4CB2-8621-C51A-F29AACD79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F-</a:t>
            </a:r>
            <a:r>
              <a:rPr lang="ru-RU" dirty="0"/>
              <a:t>мера 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— среднее гармоническое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precision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и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recall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503DC94-BA40-197C-F62D-52D70650D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1B7C43E-A34D-1118-B5A7-B62141222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762" y="2395409"/>
            <a:ext cx="3409950" cy="666750"/>
          </a:xfrm>
          <a:prstGeom prst="rect">
            <a:avLst/>
          </a:prstGeom>
        </p:spPr>
      </p:pic>
      <p:pic>
        <p:nvPicPr>
          <p:cNvPr id="3074" name="Picture 2" descr="Стикер ВК Котик #3">
            <a:extLst>
              <a:ext uri="{FF2B5EF4-FFF2-40B4-BE49-F238E27FC236}">
                <a16:creationId xmlns:a16="http://schemas.microsoft.com/office/drawing/2014/main" id="{BF4677C7-3EC4-FFC7-483F-B23E8EA4D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913" y="2110946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4501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C11C3F-DE06-CB6E-AC2D-306E2D61B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ECFF9A-FFC5-6D9E-85D8-437E94C03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При конвертации вещественного ответа алгоритма (как правило, вероятности принадлежности к классу) в бинарную метку, мы должны выбрать какой-либо порог, при котором 0 становится 1. Естественным и близким кажется порог, равный 0.5, но он не всегда оказывается оптимальным.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EEBC115-D4AC-9FF4-5814-90E874BBA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44</a:t>
            </a:fld>
            <a:endParaRPr lang="ru-RU"/>
          </a:p>
        </p:txBody>
      </p:sp>
      <p:pic>
        <p:nvPicPr>
          <p:cNvPr id="4098" name="Picture 2" descr="Стикер ВК Паппи #13">
            <a:extLst>
              <a:ext uri="{FF2B5EF4-FFF2-40B4-BE49-F238E27FC236}">
                <a16:creationId xmlns:a16="http://schemas.microsoft.com/office/drawing/2014/main" id="{463A3A1B-A6F2-6208-DF8B-774129A6F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837" y="3617655"/>
            <a:ext cx="2921257" cy="292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7425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31A15E-0ECA-DCFB-1A50-4EE2D8BF0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5DE120-5CFA-2505-1E29-227083E08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64157" cy="4351338"/>
          </a:xfrm>
        </p:spPr>
        <p:txBody>
          <a:bodyPr>
            <a:normAutofit/>
          </a:bodyPr>
          <a:lstStyle/>
          <a:p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Одним из способов оценить модель в целом, не привязываясь к конкретному порогу, является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AUC-ROC (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или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ROC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-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AUC) — 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площадь (</a:t>
            </a:r>
            <a:r>
              <a:rPr lang="en-US" b="0" i="1" dirty="0">
                <a:solidFill>
                  <a:srgbClr val="111111"/>
                </a:solidFill>
                <a:effectLst/>
                <a:latin typeface="-apple-system"/>
              </a:rPr>
              <a:t>Area Under Curve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) 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под кривой ошибок (</a:t>
            </a:r>
            <a:r>
              <a:rPr lang="en-US" b="0" i="1" dirty="0">
                <a:solidFill>
                  <a:srgbClr val="111111"/>
                </a:solidFill>
                <a:effectLst/>
                <a:latin typeface="-apple-system"/>
              </a:rPr>
              <a:t>Receiver Operating Characteristic curve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). 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Данная кривая представляет из себя линию от (0,0) до (1,1) в координатах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True Positive Rate (TPR) 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и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False Positive Rate (FPR):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A42DB39-7B45-91D2-1BF8-C33A7EE2C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45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2CC9D29-CB56-3B0A-EC61-930517C0E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267" y="1170180"/>
            <a:ext cx="1809750" cy="1524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4C9993B-3CCA-CE70-CF06-46771B221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259" y="2602747"/>
            <a:ext cx="4715411" cy="377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5404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FA9C44-808A-E91A-0283-1C66F55A6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227410-8550-CB91-2251-D202A3915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8946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Logistic loss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Интуитивно можно представить минимизацию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logloss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как задачу максимизации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accuracy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путем штрафа за неверные предсказания. Однако необходимо отметить, что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logloss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крайне сильно штрафует за уверенность классификатора в неверном ответе.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B95CA3-89F1-15EF-A1B1-8F1321BE6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46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78BCF12-F272-DFBF-B613-ACF01A142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34023"/>
            <a:ext cx="4467225" cy="704850"/>
          </a:xfrm>
          <a:prstGeom prst="rect">
            <a:avLst/>
          </a:prstGeom>
        </p:spPr>
      </p:pic>
      <p:pic>
        <p:nvPicPr>
          <p:cNvPr id="2056" name="Picture 8" descr="Стикер ВК Котик #33">
            <a:extLst>
              <a:ext uri="{FF2B5EF4-FFF2-40B4-BE49-F238E27FC236}">
                <a16:creationId xmlns:a16="http://schemas.microsoft.com/office/drawing/2014/main" id="{4305739B-DA16-2391-0294-DBA6BF9A8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032" y="147955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0038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B29210-604A-A28D-64F4-569F4A0DA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Кластеризация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D25DD4-9FDA-FF49-634E-274E26B45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47</a:t>
            </a:fld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D8263D-2B65-8E50-F824-1483D27E5D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12491"/>
            <a:ext cx="3643859" cy="364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CB6137FC-A08B-1709-899D-034B3E0B8F1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9846276" cy="1247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i="1" dirty="0"/>
              <a:t>«Разделяет объекты по неизвестному признаку. Машина сама решает как лучше.»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72E7E5-E316-38D8-F618-8959542CF71E}"/>
              </a:ext>
            </a:extLst>
          </p:cNvPr>
          <p:cNvSpPr txBox="1"/>
          <p:nvPr/>
        </p:nvSpPr>
        <p:spPr>
          <a:xfrm>
            <a:off x="4922932" y="2915179"/>
            <a:ext cx="633218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Сегодня используют для: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Сегментация рынка (типов покупателей, лояльности)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Объединение близких точек на карте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Сжатие изображений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Анализ и разметки новых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Детекторы аномального поведения</a:t>
            </a:r>
          </a:p>
        </p:txBody>
      </p:sp>
    </p:spTree>
    <p:extLst>
      <p:ext uri="{BB962C8B-B14F-4D97-AF65-F5344CB8AC3E}">
        <p14:creationId xmlns:p14="http://schemas.microsoft.com/office/powerpoint/2010/main" val="13207228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75024-94E5-D762-446E-52B4CABE3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732984-6E03-CB01-7FCB-5880D4E98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48</a:t>
            </a:fld>
            <a:endParaRPr lang="ru-R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911716-90AB-FDA0-6DEE-527DA7FBFF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52818"/>
            <a:ext cx="5883613" cy="474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Стикер ВК Мелори #26">
            <a:extLst>
              <a:ext uri="{FF2B5EF4-FFF2-40B4-BE49-F238E27FC236}">
                <a16:creationId xmlns:a16="http://schemas.microsoft.com/office/drawing/2014/main" id="{FBA724D7-5E0A-9CAE-114B-6325CB380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919" y="1770433"/>
            <a:ext cx="3785681" cy="378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5448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1FE8C1-044A-10E3-1D49-2D7AD0FAA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DBScan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4F4E09C-92D5-E88A-07CA-3916D2AEF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49</a:t>
            </a:fld>
            <a:endParaRPr lang="ru-RU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2068E70-9419-E4FA-B42A-0FA7186308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16091"/>
            <a:ext cx="6429375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Стикер ВК Нутри #24">
            <a:extLst>
              <a:ext uri="{FF2B5EF4-FFF2-40B4-BE49-F238E27FC236}">
                <a16:creationId xmlns:a16="http://schemas.microsoft.com/office/drawing/2014/main" id="{75D7573D-6DAD-D28E-F622-05ED94071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558" y="2117124"/>
            <a:ext cx="3209496" cy="320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737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F32634-00F2-5097-2E90-3BFF28FDA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Сферы приложения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E8A6E4-E10D-999F-32C5-801ED1E2A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Компьютерное зрение</a:t>
            </a:r>
          </a:p>
          <a:p>
            <a:r>
              <a:rPr lang="ru-RU" dirty="0"/>
              <a:t>Распознавание речи</a:t>
            </a:r>
          </a:p>
          <a:p>
            <a:r>
              <a:rPr lang="ru-RU" dirty="0"/>
              <a:t>Компьютерная лингвистика и обработка естественных языков</a:t>
            </a:r>
          </a:p>
          <a:p>
            <a:r>
              <a:rPr lang="ru-RU" dirty="0"/>
              <a:t>Медицинская диагностика</a:t>
            </a:r>
          </a:p>
          <a:p>
            <a:r>
              <a:rPr lang="ru-RU" dirty="0"/>
              <a:t>Биоинформатика</a:t>
            </a:r>
          </a:p>
          <a:p>
            <a:r>
              <a:rPr lang="ru-RU" dirty="0"/>
              <a:t>Техническая диагностика</a:t>
            </a:r>
          </a:p>
          <a:p>
            <a:r>
              <a:rPr lang="ru-RU" dirty="0"/>
              <a:t>Финансовые приложения</a:t>
            </a:r>
          </a:p>
          <a:p>
            <a:r>
              <a:rPr lang="ru-RU" dirty="0"/>
              <a:t>Поиск и рубрикация текстов</a:t>
            </a:r>
          </a:p>
          <a:p>
            <a:r>
              <a:rPr lang="ru-RU" dirty="0"/>
              <a:t>Интеллектуальные игры</a:t>
            </a:r>
          </a:p>
          <a:p>
            <a:r>
              <a:rPr lang="ru-RU" dirty="0"/>
              <a:t>Экспертные системы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659422-1990-ED89-56A3-989A08C6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25859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AE4D45-6288-A3C3-E1B6-91526EB05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Какого цвета кластеризация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A9CFD8-200A-908E-C00E-2234F3520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9149"/>
            <a:ext cx="10515600" cy="4351338"/>
          </a:xfrm>
        </p:spPr>
        <p:txBody>
          <a:bodyPr/>
          <a:lstStyle/>
          <a:p>
            <a:r>
              <a:rPr lang="ru-RU" dirty="0"/>
              <a:t>Плоские </a:t>
            </a:r>
          </a:p>
          <a:p>
            <a:pPr lvl="1"/>
            <a:r>
              <a:rPr lang="ru-RU" dirty="0"/>
              <a:t>Строят одно разбиение объектов на непересекающиеся кластеры.</a:t>
            </a:r>
          </a:p>
          <a:p>
            <a:r>
              <a:rPr lang="ru-RU" dirty="0"/>
              <a:t>Иерархические</a:t>
            </a:r>
          </a:p>
          <a:p>
            <a:pPr lvl="1"/>
            <a:r>
              <a:rPr lang="ru-RU" dirty="0"/>
              <a:t>Строят систему вложенных разбиений.</a:t>
            </a:r>
          </a:p>
          <a:p>
            <a:pPr lvl="1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79F9E9-9588-AB61-D776-783DEA6C6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50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1E75D0-F175-95A9-7668-0BB85E7E02E3}"/>
              </a:ext>
            </a:extLst>
          </p:cNvPr>
          <p:cNvSpPr txBox="1"/>
          <p:nvPr/>
        </p:nvSpPr>
        <p:spPr>
          <a:xfrm>
            <a:off x="1186250" y="4753232"/>
            <a:ext cx="54699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выходе иерархического алгоритма получается дерево кластеров, корнем которого является вся выборка, а листьями — наиболее мелкие кластера.</a:t>
            </a:r>
          </a:p>
        </p:txBody>
      </p:sp>
      <p:pic>
        <p:nvPicPr>
          <p:cNvPr id="4098" name="Picture 2" descr="Стикер ВК Миу-Мяу #23">
            <a:extLst>
              <a:ext uri="{FF2B5EF4-FFF2-40B4-BE49-F238E27FC236}">
                <a16:creationId xmlns:a16="http://schemas.microsoft.com/office/drawing/2014/main" id="{CF0677CF-085B-306B-BE59-5EB6614E3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446" y="2859789"/>
            <a:ext cx="3496561" cy="3496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2582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368E9A-8CA1-D8AF-C3DE-F6EA4431A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Какого цвета кластеризация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8A14AB-74D0-AC06-6632-F5A07FCCB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Восходящие</a:t>
            </a:r>
          </a:p>
          <a:p>
            <a:pPr lvl="1"/>
            <a:r>
              <a:rPr lang="ru-RU" dirty="0"/>
              <a:t>В начале помещают каждый объект в отдельный кластер, а затем объединяют кластеры во все более крупные, пока все объекты выборки не будут содержаться в одном кластере.</a:t>
            </a:r>
          </a:p>
          <a:p>
            <a:r>
              <a:rPr lang="ru-RU" dirty="0"/>
              <a:t>Нисходящие</a:t>
            </a:r>
          </a:p>
          <a:p>
            <a:pPr lvl="1"/>
            <a:r>
              <a:rPr lang="ru-RU" dirty="0"/>
              <a:t>Работают по принципу «сверху-вниз»: в начале все объекты помещаются в один кластер, который затем разбивается на все более мелкие кластеры.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28208D-9BF1-52DC-FE09-4A9277B0B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92171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368E9A-8CA1-D8AF-C3DE-F6EA4431A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Какого цвета кластеризация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8A14AB-74D0-AC06-6632-F5A07FCCB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6238" y="1825625"/>
            <a:ext cx="7647562" cy="4351338"/>
          </a:xfrm>
        </p:spPr>
        <p:txBody>
          <a:bodyPr/>
          <a:lstStyle/>
          <a:p>
            <a:r>
              <a:rPr lang="ru-RU" dirty="0"/>
              <a:t>Четкие (непересекающиеся)</a:t>
            </a:r>
          </a:p>
          <a:p>
            <a:pPr lvl="1"/>
            <a:r>
              <a:rPr lang="ru-RU" dirty="0"/>
              <a:t>Каждый объект принадлежит только одному кластеру.</a:t>
            </a:r>
          </a:p>
          <a:p>
            <a:r>
              <a:rPr lang="ru-RU" dirty="0"/>
              <a:t>Нечеткие (Пересекающиеся) </a:t>
            </a:r>
          </a:p>
          <a:p>
            <a:pPr lvl="1"/>
            <a:r>
              <a:rPr lang="ru-RU" dirty="0"/>
              <a:t>Каждый объект относится к каждому кластеру с некоторой вероятностью.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28208D-9BF1-52DC-FE09-4A9277B0B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52</a:t>
            </a:fld>
            <a:endParaRPr lang="ru-RU"/>
          </a:p>
        </p:txBody>
      </p:sp>
      <p:pic>
        <p:nvPicPr>
          <p:cNvPr id="5122" name="Picture 2" descr="Стикер ВК Альдебаран #16">
            <a:extLst>
              <a:ext uri="{FF2B5EF4-FFF2-40B4-BE49-F238E27FC236}">
                <a16:creationId xmlns:a16="http://schemas.microsoft.com/office/drawing/2014/main" id="{1C4C5662-8702-FBF1-1183-CC59541F4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42239"/>
            <a:ext cx="3179323" cy="317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3004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EFD74F-96B9-587C-F82E-0954B52138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662575"/>
            <a:ext cx="10905066" cy="553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97B8392-87E4-C175-A8FD-DAAE20B33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B5110E4-62BB-43ED-9C58-95D1B7998FA6}" type="slidenum">
              <a:rPr lang="en-US" smtClean="0"/>
              <a:pPr>
                <a:spcAft>
                  <a:spcPts val="600"/>
                </a:spcAft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758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30E0E2-6C65-0B4B-C55E-A1AF56EE9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кластеризации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F12523-EC00-BB09-8BD5-AD47B0B2F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9951" cy="4351338"/>
          </a:xfrm>
        </p:spPr>
        <p:txBody>
          <a:bodyPr>
            <a:normAutofit lnSpcReduction="10000"/>
          </a:bodyPr>
          <a:lstStyle/>
          <a:p>
            <a:r>
              <a:rPr lang="ru-RU" altLang="ru-RU" dirty="0"/>
              <a:t>Коэффициент силуэта</a:t>
            </a:r>
            <a:endParaRPr lang="ru-RU" dirty="0"/>
          </a:p>
          <a:p>
            <a:pPr marL="0" indent="0">
              <a:buNone/>
            </a:pPr>
            <a:r>
              <a:rPr lang="ru-RU" altLang="ru-RU" sz="2000" dirty="0"/>
              <a:t>Здесь a — среднее </a:t>
            </a:r>
            <a:r>
              <a:rPr lang="ru-RU" altLang="ru-RU" sz="2000" dirty="0" err="1"/>
              <a:t>внутрикластерное</a:t>
            </a:r>
            <a:r>
              <a:rPr lang="ru-RU" altLang="ru-RU" sz="2000" dirty="0"/>
              <a:t> расстояние (то есть среднее расстояние между элементами, принадлежащими одному кластеру) </a:t>
            </a:r>
            <a:r>
              <a:rPr lang="en-US" altLang="ru-RU" sz="2000" dirty="0"/>
              <a:t>, </a:t>
            </a:r>
            <a:r>
              <a:rPr lang="ru-RU" altLang="ru-RU" sz="2000" dirty="0"/>
              <a:t>b— среднее </a:t>
            </a:r>
            <a:r>
              <a:rPr lang="ru-RU" altLang="ru-RU" sz="2000" dirty="0" err="1"/>
              <a:t>межкластерное</a:t>
            </a:r>
            <a:r>
              <a:rPr lang="ru-RU" altLang="ru-RU" sz="2000" dirty="0"/>
              <a:t> расстояние (</a:t>
            </a:r>
            <a:r>
              <a:rPr lang="en-US" altLang="ru-RU" sz="2000" dirty="0"/>
              <a:t>c</a:t>
            </a:r>
            <a:r>
              <a:rPr lang="ru-RU" altLang="ru-RU" sz="2000" dirty="0" err="1"/>
              <a:t>реднее</a:t>
            </a:r>
            <a:r>
              <a:rPr lang="ru-RU" altLang="ru-RU" sz="2000" dirty="0"/>
              <a:t> расстояние между элементами, принадлежащими разным кластерам).</a:t>
            </a:r>
          </a:p>
          <a:p>
            <a:pPr marL="0" indent="0">
              <a:buNone/>
            </a:pPr>
            <a:r>
              <a:rPr lang="ru-RU" altLang="ru-RU" sz="2000" dirty="0"/>
              <a:t>Значение коэффициента силуэта  лежит в диапазоне [−1,1].  Чем больше величина  коэффициента, тем качественнее проведена кластеризация.  Значения, близкие к  -1, соответствуют плохим (неправильным) </a:t>
            </a:r>
            <a:r>
              <a:rPr lang="ru-RU" altLang="ru-RU" sz="2000" dirty="0" err="1"/>
              <a:t>кластеризациям</a:t>
            </a:r>
            <a:r>
              <a:rPr lang="ru-RU" altLang="ru-RU" sz="2000" dirty="0"/>
              <a:t>, значения, близкие к нулю, говорят о том, что кластеры пересекаются и накладываются друг на друга, значения, близкие к 1, соответствуют плотно сгруппированным кластерам. </a:t>
            </a:r>
          </a:p>
          <a:p>
            <a:pPr marL="0" indent="0">
              <a:buNone/>
            </a:pPr>
            <a:endParaRPr lang="ru-RU" altLang="ru-RU" sz="2000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AC4C677-0368-DACF-54A3-2C56B7700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54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F3126D2-62CC-D8C6-792D-C74730C4D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121" y="1825625"/>
            <a:ext cx="2676525" cy="1228725"/>
          </a:xfrm>
          <a:prstGeom prst="rect">
            <a:avLst/>
          </a:prstGeom>
        </p:spPr>
      </p:pic>
      <p:pic>
        <p:nvPicPr>
          <p:cNvPr id="6146" name="Picture 2" descr="Стикер ВК Нутри в школе #22">
            <a:extLst>
              <a:ext uri="{FF2B5EF4-FFF2-40B4-BE49-F238E27FC236}">
                <a16:creationId xmlns:a16="http://schemas.microsoft.com/office/drawing/2014/main" id="{F376D115-4CB3-47E5-6A6B-01493B464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226" y="3626695"/>
            <a:ext cx="2550268" cy="255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7550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863D87C-49FB-02DA-169A-D379E7808A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517" y="4683"/>
            <a:ext cx="10543563" cy="685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9D37B8F-6504-9065-0844-1F48BAC8E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B5110E4-62BB-43ED-9C58-95D1B7998FA6}" type="slidenum">
              <a:rPr lang="en-US" smtClean="0"/>
              <a:pPr>
                <a:spcAft>
                  <a:spcPts val="600"/>
                </a:spcAft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8914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4EAAF-61E6-A32D-B84A-90CF8A7C1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Решающие деревья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D8B72C-2D3D-D914-8735-051D9476E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56</a:t>
            </a:fld>
            <a:endParaRPr lang="ru-RU"/>
          </a:p>
        </p:txBody>
      </p:sp>
      <p:pic>
        <p:nvPicPr>
          <p:cNvPr id="1026" name="Picture 2" descr="&lt;">
            <a:extLst>
              <a:ext uri="{FF2B5EF4-FFF2-40B4-BE49-F238E27FC236}">
                <a16:creationId xmlns:a16="http://schemas.microsoft.com/office/drawing/2014/main" id="{8F6551E2-5B52-3441-B274-4E53E72BE7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010" y="1479550"/>
            <a:ext cx="470828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Стикер ВК Пеня #47">
            <a:extLst>
              <a:ext uri="{FF2B5EF4-FFF2-40B4-BE49-F238E27FC236}">
                <a16:creationId xmlns:a16="http://schemas.microsoft.com/office/drawing/2014/main" id="{76C76F91-EF12-F12E-B265-C9BE07D67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49" y="4127858"/>
            <a:ext cx="2329377" cy="232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E9F17B-A4BC-7D2A-1E12-C20525BC2497}"/>
              </a:ext>
            </a:extLst>
          </p:cNvPr>
          <p:cNvSpPr txBox="1"/>
          <p:nvPr/>
        </p:nvSpPr>
        <p:spPr>
          <a:xfrm>
            <a:off x="838201" y="1674674"/>
            <a:ext cx="5257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/>
              <a:t>Деревья решений </a:t>
            </a:r>
            <a:r>
              <a:rPr lang="ru-RU" dirty="0"/>
              <a:t>- это метод, позволяющий предсказывать значения зависимой переменной в зависимости от соответствующих значений одной или нескольких </a:t>
            </a:r>
            <a:r>
              <a:rPr lang="ru-RU" dirty="0" err="1"/>
              <a:t>предикторных</a:t>
            </a:r>
            <a:r>
              <a:rPr lang="ru-RU" dirty="0"/>
              <a:t> (независимых) переменных. Применяется в задачах классификации  и (реже) регрессии.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19838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030F1AB1-1907-FD84-8E41-6D2811CD35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661839"/>
            <a:ext cx="10905066" cy="553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A8BECC-CB9B-79FE-75B3-D4DDA4081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B5110E4-62BB-43ED-9C58-95D1B7998FA6}" type="slidenum">
              <a:rPr lang="en-US" smtClean="0"/>
              <a:pPr>
                <a:spcAft>
                  <a:spcPts val="600"/>
                </a:spcAft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251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3">
            <a:extLst>
              <a:ext uri="{FF2B5EF4-FFF2-40B4-BE49-F238E27FC236}">
                <a16:creationId xmlns:a16="http://schemas.microsoft.com/office/drawing/2014/main" id="{682B6194-5BAC-6965-BB7E-B813C9A6BF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90" y="643466"/>
            <a:ext cx="9095620" cy="557106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80DF0FE-261F-019D-70DD-AF3BC7E14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B5110E4-62BB-43ED-9C58-95D1B7998FA6}" type="slidenum">
              <a:rPr lang="en-US" smtClean="0"/>
              <a:pPr>
                <a:spcAft>
                  <a:spcPts val="600"/>
                </a:spcAft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0382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E57A0C-159C-0C8F-D6AC-089D4A774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Этапы построения дерева решений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4EFD9B-C29F-E16E-4322-DE1368063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Выбор критерия точности прогноза </a:t>
            </a:r>
          </a:p>
          <a:p>
            <a:r>
              <a:rPr lang="ru-RU" dirty="0"/>
              <a:t>Выбор типа ветвления </a:t>
            </a:r>
          </a:p>
          <a:p>
            <a:r>
              <a:rPr lang="ru-RU" dirty="0"/>
              <a:t>Определение момента прекращения ветвлений </a:t>
            </a:r>
          </a:p>
          <a:p>
            <a:r>
              <a:rPr lang="ru-RU" dirty="0"/>
              <a:t>Определение "подходящих" размеров дерева 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B8A52A3-FC75-BEF7-9025-C5FD564EA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59</a:t>
            </a:fld>
            <a:endParaRPr lang="ru-RU"/>
          </a:p>
        </p:txBody>
      </p:sp>
      <p:pic>
        <p:nvPicPr>
          <p:cNvPr id="2050" name="Picture 2" descr="Стикер ВК Пеня #37">
            <a:extLst>
              <a:ext uri="{FF2B5EF4-FFF2-40B4-BE49-F238E27FC236}">
                <a16:creationId xmlns:a16="http://schemas.microsoft.com/office/drawing/2014/main" id="{D8CA6476-C62F-245F-CAE3-00BF3DF41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550" y="4001294"/>
            <a:ext cx="2600325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10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7332B3-08F0-A56D-D049-08BCA49FC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Смежные области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D32966-4CD3-7BCC-14B5-125DE3CD3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Pattern Recognition (</a:t>
            </a:r>
            <a:r>
              <a:rPr lang="ru-RU" dirty="0"/>
              <a:t>распознавание образов)</a:t>
            </a:r>
          </a:p>
          <a:p>
            <a:r>
              <a:rPr lang="ru-RU" dirty="0"/>
              <a:t>Data Mining / Data Science (интеллектуальный анализ данных</a:t>
            </a:r>
          </a:p>
          <a:p>
            <a:r>
              <a:rPr lang="ru-RU" dirty="0"/>
              <a:t>Big Data (обработка больших данных)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1F1C105-ED4B-CBB7-F110-F00109376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1897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C618A5-BD38-8572-D790-CD990EF4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типа 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D73B4F-76EF-2CCA-71AC-9A24A5A1F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Есть различные способы выбирать очередной признак для текущего ветвления:</a:t>
            </a:r>
          </a:p>
          <a:p>
            <a:r>
              <a:rPr lang="ru-RU" u="sng" dirty="0"/>
              <a:t>Алгоритм ID3</a:t>
            </a:r>
            <a:r>
              <a:rPr lang="ru-RU" dirty="0"/>
              <a:t>, где выбор атрибута происходит на основании прироста информации (</a:t>
            </a:r>
            <a:r>
              <a:rPr lang="ru-RU" i="1" dirty="0" err="1"/>
              <a:t>Gain</a:t>
            </a:r>
            <a:r>
              <a:rPr lang="ru-RU" dirty="0"/>
              <a:t>).</a:t>
            </a:r>
          </a:p>
          <a:p>
            <a:r>
              <a:rPr lang="ru-RU" u="sng" dirty="0"/>
              <a:t>Алгоритм C4.5</a:t>
            </a:r>
            <a:r>
              <a:rPr lang="ru-RU" dirty="0"/>
              <a:t> (улучшенная версия ID3), где выбор атрибута происходит на основании нормализованного прироста информации (</a:t>
            </a:r>
            <a:r>
              <a:rPr lang="ru-RU" i="1" dirty="0" err="1"/>
              <a:t>Gain</a:t>
            </a:r>
            <a:r>
              <a:rPr lang="ru-RU" i="1" dirty="0"/>
              <a:t> </a:t>
            </a:r>
            <a:r>
              <a:rPr lang="ru-RU" i="1" dirty="0" err="1"/>
              <a:t>Ratio</a:t>
            </a:r>
            <a:r>
              <a:rPr lang="ru-RU" dirty="0"/>
              <a:t>).</a:t>
            </a:r>
          </a:p>
          <a:p>
            <a:r>
              <a:rPr lang="ru-RU" dirty="0"/>
              <a:t>Алгоритм </a:t>
            </a:r>
            <a:r>
              <a:rPr lang="ru-RU" u="sng" dirty="0"/>
              <a:t>CART</a:t>
            </a:r>
            <a:r>
              <a:rPr lang="ru-RU" dirty="0"/>
              <a:t> где выбор атрибута происходит на основании </a:t>
            </a:r>
            <a:r>
              <a:rPr lang="ru-RU" u="sng" dirty="0"/>
              <a:t>индекса Джини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16CC80A-4234-B8B6-DE35-C225B3E45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5555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930C77-4169-AD03-6F94-30E86ABD2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C79A5B-417B-E446-08C8-931689E6B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9C8F59-74A5-2878-FA9A-ED47384B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87752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DDE5AD-DB1D-35F4-5AEE-039B668FC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Правила остановки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066CA2-81D8-A30E-B7B0-16340119D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b="1" dirty="0"/>
              <a:t>Минимальное число объектов, при котором выполняется расщепление  (</a:t>
            </a:r>
            <a:r>
              <a:rPr lang="ru-RU" b="1" dirty="0" err="1"/>
              <a:t>min_samples_split</a:t>
            </a:r>
            <a:r>
              <a:rPr lang="ru-RU" b="1" dirty="0"/>
              <a:t>)</a:t>
            </a:r>
            <a:r>
              <a:rPr lang="ru-RU" dirty="0"/>
              <a:t>. В этом варианте ветвление прекращается, когда все терминальные вершины, содержащие более одного класса, содержат не более чем заданное число объектов (наблюдений). </a:t>
            </a:r>
          </a:p>
          <a:p>
            <a:r>
              <a:rPr lang="ru-RU" b="1" dirty="0"/>
              <a:t>Минимальное число объектов в листьях (</a:t>
            </a:r>
            <a:r>
              <a:rPr lang="ru-RU" b="1" dirty="0" err="1"/>
              <a:t>min_samples_leaf</a:t>
            </a:r>
            <a:r>
              <a:rPr lang="ru-RU" b="1" dirty="0"/>
              <a:t>)</a:t>
            </a:r>
          </a:p>
          <a:p>
            <a:r>
              <a:rPr lang="ru-RU" b="1" dirty="0"/>
              <a:t>Доля неклассифицированных</a:t>
            </a:r>
            <a:r>
              <a:rPr lang="ru-RU" dirty="0"/>
              <a:t>. В этом варианте ветвление прекращается, когда все терминальные вершины, содержащие более одного класса, содержат не более чем заданную долю неправильно классифицированных объектов (наблюдений).</a:t>
            </a:r>
          </a:p>
          <a:p>
            <a:r>
              <a:rPr lang="ru-RU" b="1" dirty="0"/>
              <a:t>Максимальная глубина деревьев  (</a:t>
            </a:r>
            <a:r>
              <a:rPr lang="ru-RU" b="1" dirty="0" err="1"/>
              <a:t>max_depth</a:t>
            </a:r>
            <a:r>
              <a:rPr lang="ru-RU" b="1" dirty="0"/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BA3F977-7C5B-6C5B-7148-A8638B99C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23754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701172-DF97-77A2-67A7-FC5B3A611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Ансамблирование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98C8E9-F2A0-1913-EB28-A2A7AA38F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97050"/>
            <a:ext cx="8115301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Ансамблем (Ensemble, </a:t>
            </a:r>
            <a:r>
              <a:rPr lang="ru-RU" dirty="0" err="1"/>
              <a:t>Multiple</a:t>
            </a:r>
            <a:r>
              <a:rPr lang="ru-RU" dirty="0"/>
              <a:t> </a:t>
            </a:r>
            <a:r>
              <a:rPr lang="ru-RU" dirty="0" err="1"/>
              <a:t>Classifier</a:t>
            </a:r>
            <a:r>
              <a:rPr lang="ru-RU" dirty="0"/>
              <a:t> System) называется алгоритм, который состоит из нескольких алгоритмов машинного обучения, а процесс построения ансамбля называется </a:t>
            </a:r>
            <a:r>
              <a:rPr lang="ru-RU" dirty="0" err="1"/>
              <a:t>ансамблированием</a:t>
            </a:r>
            <a:r>
              <a:rPr lang="ru-RU" dirty="0"/>
              <a:t> (</a:t>
            </a:r>
            <a:r>
              <a:rPr lang="ru-RU" dirty="0" err="1"/>
              <a:t>ensemble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). Простейший пример ансамбля в регрессии – усреднение нескольких алгоритмов: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6CC600F-315C-53A3-7956-3523FB61C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63</a:t>
            </a:fld>
            <a:endParaRPr lang="ru-RU"/>
          </a:p>
        </p:txBody>
      </p:sp>
      <p:pic>
        <p:nvPicPr>
          <p:cNvPr id="4098" name="Picture 2" descr="f-1">
            <a:extLst>
              <a:ext uri="{FF2B5EF4-FFF2-40B4-BE49-F238E27FC236}">
                <a16:creationId xmlns:a16="http://schemas.microsoft.com/office/drawing/2014/main" id="{D53FA370-981D-D953-3974-590791C740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14" b="5102"/>
          <a:stretch/>
        </p:blipFill>
        <p:spPr bwMode="auto">
          <a:xfrm>
            <a:off x="909638" y="5210175"/>
            <a:ext cx="4056430" cy="78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Стикер ВК Паппи 2.0 #13">
            <a:extLst>
              <a:ext uri="{FF2B5EF4-FFF2-40B4-BE49-F238E27FC236}">
                <a16:creationId xmlns:a16="http://schemas.microsoft.com/office/drawing/2014/main" id="{6B2CC143-BCB3-9BF4-E771-C98C70139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100" y="81915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3150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0CE3B6-211A-1AC0-C078-EAA79B1DC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Ансамблирование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90E5C3-F67D-7FA8-95BA-A14DB47C2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Большинство приёмов в прикладном </a:t>
            </a:r>
            <a:r>
              <a:rPr lang="ru-RU" dirty="0" err="1"/>
              <a:t>ансамблировании</a:t>
            </a:r>
            <a:r>
              <a:rPr lang="ru-RU" dirty="0"/>
              <a:t> направлено на то, чтобы ансамбль был «достаточно разнообразным», тогда ошибки отдельных алгоритмов на отдельных объектах будут компенсироваться корректной работой других алгоритмов. По сути, при построении ансамбля:</a:t>
            </a:r>
          </a:p>
          <a:p>
            <a:r>
              <a:rPr lang="ru-RU" dirty="0"/>
              <a:t>повышают качество базовых алгоритмов,</a:t>
            </a:r>
          </a:p>
          <a:p>
            <a:r>
              <a:rPr lang="ru-RU" dirty="0"/>
              <a:t>повышают разнообразие (</a:t>
            </a:r>
            <a:r>
              <a:rPr lang="ru-RU" dirty="0" err="1"/>
              <a:t>diversity</a:t>
            </a:r>
            <a:r>
              <a:rPr lang="ru-RU" dirty="0"/>
              <a:t>) базовых алгоритмов.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68E715-53F0-9DCC-B769-58DC33313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88296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0E6200-6AB0-438C-E82E-EA89EDDE7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Ансамблирование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BFC0D4-C9E9-ED90-1A82-EBDC6FF6F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«варьирования» обучающей выборки (</a:t>
            </a:r>
            <a:r>
              <a:rPr lang="ru-RU" dirty="0" err="1"/>
              <a:t>бэгинг</a:t>
            </a:r>
            <a:r>
              <a:rPr lang="ru-RU" dirty="0"/>
              <a:t>),</a:t>
            </a:r>
          </a:p>
          <a:p>
            <a:r>
              <a:rPr lang="ru-RU" dirty="0"/>
              <a:t>«варьирования» признаков (</a:t>
            </a:r>
            <a:r>
              <a:rPr lang="ru-RU" dirty="0" err="1"/>
              <a:t>Random</a:t>
            </a:r>
            <a:r>
              <a:rPr lang="ru-RU" dirty="0"/>
              <a:t> </a:t>
            </a:r>
            <a:r>
              <a:rPr lang="ru-RU" dirty="0" err="1"/>
              <a:t>Subspaces</a:t>
            </a:r>
            <a:r>
              <a:rPr lang="ru-RU" dirty="0"/>
              <a:t>),</a:t>
            </a:r>
          </a:p>
          <a:p>
            <a:r>
              <a:rPr lang="ru-RU" dirty="0"/>
              <a:t>«варьирования» целевого вектора (ECOC, деформации целевого признака),</a:t>
            </a:r>
          </a:p>
          <a:p>
            <a:r>
              <a:rPr lang="ru-RU" dirty="0"/>
              <a:t>«варьирования» моделей (использование разных моделей, </a:t>
            </a:r>
            <a:r>
              <a:rPr lang="ru-RU" dirty="0" err="1"/>
              <a:t>стэкинг</a:t>
            </a:r>
            <a:r>
              <a:rPr lang="ru-RU" dirty="0"/>
              <a:t>),</a:t>
            </a:r>
          </a:p>
          <a:p>
            <a:r>
              <a:rPr lang="ru-RU" dirty="0"/>
              <a:t>«варьирование» в модели (использование разных алгоритмов в рамках одной, рандомизация в алгоритме – случайный лес).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3520B2-45DD-0FDA-0D9D-C2CF37143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43448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393590-A962-D933-4EA6-90F770EDD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Комитеты (голосование, </a:t>
            </a:r>
            <a:r>
              <a:rPr lang="ru-RU" dirty="0" err="1"/>
              <a:t>Voting</a:t>
            </a:r>
            <a:r>
              <a:rPr lang="ru-RU" dirty="0"/>
              <a:t> </a:t>
            </a:r>
            <a:r>
              <a:rPr lang="ru-RU" dirty="0" err="1"/>
              <a:t>Ensembles</a:t>
            </a:r>
            <a:r>
              <a:rPr lang="ru-RU" dirty="0"/>
              <a:t>) / усреднение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DCFDA1-A766-050A-12E7-7235A18E1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Построение независимых алгоритмов и их усреднение / голосование по ним, в том числе с помощью </a:t>
            </a:r>
            <a:r>
              <a:rPr lang="ru-RU" dirty="0" err="1"/>
              <a:t>бэгинга</a:t>
            </a:r>
            <a:r>
              <a:rPr lang="ru-RU" dirty="0"/>
              <a:t> и предварительной деформации ответов.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B230B4-6C92-4775-FED7-1F6C5B66D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5312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B20D27-1706-F7A3-B3FF-A76574089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Бэгинг</a:t>
            </a:r>
            <a:r>
              <a:rPr lang="ru-RU" dirty="0"/>
              <a:t> (</a:t>
            </a:r>
            <a:r>
              <a:rPr lang="en-US" dirty="0"/>
              <a:t>Bagging)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69E9DB-E3E0-B864-14C5-F5AD4F27F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Идея </a:t>
            </a:r>
            <a:r>
              <a:rPr lang="ru-RU" dirty="0" err="1"/>
              <a:t>бэгинга</a:t>
            </a:r>
            <a:r>
              <a:rPr lang="ru-RU" dirty="0"/>
              <a:t> (</a:t>
            </a:r>
            <a:r>
              <a:rPr lang="ru-RU" dirty="0" err="1"/>
              <a:t>bootstrap</a:t>
            </a:r>
            <a:r>
              <a:rPr lang="ru-RU" dirty="0"/>
              <a:t> </a:t>
            </a:r>
            <a:r>
              <a:rPr lang="ru-RU" dirty="0" err="1"/>
              <a:t>aggregating</a:t>
            </a:r>
            <a:r>
              <a:rPr lang="ru-RU" dirty="0"/>
              <a:t>) проста: каждый базовый алгоритм обучается на случайном подмножестве обучающей выборки. В этом случае, даже используя одну модель алгоритмов, мы получаем различные базовые алгоритмы. Есть следующие реализации описанной идеи.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054EA5-6CEC-ECAF-C482-CC3FA6C28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50627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B8B72C-775A-3DAF-C115-F556BF9BC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B8A98EEB-DF33-243B-A5D3-286174064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762750" cy="4257675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DEE97D6-33FF-EA9D-D635-AB7FC2EA8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38389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4411E6-ABA4-B9D0-9F64-DB0F48835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Бустинг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2EE307-30BC-55D6-EF49-A0C633436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69</a:t>
            </a:fld>
            <a:endParaRPr lang="ru-RU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2499C4C-7240-CE08-6A72-EFC3F6654B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16576"/>
            <a:ext cx="10515600" cy="416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451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692278-A8EC-FC43-6F8F-02AC35439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Способы формирования умозаключений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9724F6-EA87-B6C0-8388-EBCCFB9A2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Дедукция</a:t>
            </a:r>
          </a:p>
          <a:p>
            <a:pPr marL="457200" lvl="1" indent="0">
              <a:buNone/>
            </a:pPr>
            <a:r>
              <a:rPr lang="ru-RU" dirty="0"/>
              <a:t>Частное заключение выводится из общего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Элементы множества А обладают признаком В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Элемент </a:t>
            </a:r>
            <a:r>
              <a:rPr lang="en-US" dirty="0"/>
              <a:t>Ai </a:t>
            </a:r>
            <a:r>
              <a:rPr lang="ru-RU" dirty="0"/>
              <a:t>принадлежит множеству </a:t>
            </a:r>
            <a:r>
              <a:rPr lang="en-US" dirty="0"/>
              <a:t>A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Следовательно, </a:t>
            </a:r>
            <a:r>
              <a:rPr lang="en-US" dirty="0"/>
              <a:t>Ai </a:t>
            </a:r>
            <a:r>
              <a:rPr lang="ru-RU" dirty="0"/>
              <a:t>имеет признак </a:t>
            </a:r>
            <a:r>
              <a:rPr lang="en-US" dirty="0"/>
              <a:t>B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31B6B98-45C3-D5D2-9186-125CD4B84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98350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2345A0-ED54-CC3B-ECA2-D9ADC40BD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Стекинг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A20119-FCFB-A780-7C2A-72888E4A7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ru-RU" b="1" i="0" dirty="0" err="1">
                <a:effectLst/>
              </a:rPr>
              <a:t>Стекинг</a:t>
            </a:r>
            <a:r>
              <a:rPr lang="ru-RU" b="1" i="0" dirty="0">
                <a:effectLst/>
              </a:rPr>
              <a:t> (</a:t>
            </a:r>
            <a:r>
              <a:rPr lang="ru-RU" b="1" i="0" dirty="0" err="1">
                <a:effectLst/>
              </a:rPr>
              <a:t>stacking</a:t>
            </a:r>
            <a:r>
              <a:rPr lang="ru-RU" b="1" i="0" dirty="0">
                <a:effectLst/>
              </a:rPr>
              <a:t>)</a:t>
            </a:r>
            <a:r>
              <a:rPr lang="ru-RU" b="0" i="0" dirty="0">
                <a:effectLst/>
              </a:rPr>
              <a:t> – алгоритм </a:t>
            </a:r>
            <a:r>
              <a:rPr lang="ru-RU" b="0" i="0" dirty="0" err="1">
                <a:effectLst/>
              </a:rPr>
              <a:t>ансамблирования</a:t>
            </a:r>
            <a:r>
              <a:rPr lang="ru-RU" b="0" i="0" dirty="0">
                <a:effectLst/>
              </a:rPr>
              <a:t>, основные отличия которого от предыдущих состоят в следующем: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</a:rPr>
              <a:t> </a:t>
            </a:r>
            <a:r>
              <a:rPr lang="ru-RU" b="0" i="0" dirty="0">
                <a:effectLst/>
              </a:rPr>
              <a:t>Он может использовать алгоритмы разного типа, а не только из какого-то фиксированного семейства. Например, в качестве базовых алгоритмов могут выступать метод ближайших соседей и линейная регрессия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</a:rPr>
              <a:t> </a:t>
            </a:r>
            <a:r>
              <a:rPr lang="ru-RU" b="0" i="0" dirty="0">
                <a:effectLst/>
              </a:rPr>
              <a:t>Результаты базовых алгоритмов объединяются в один с помощью обучаемой мета-модели, а не с помощью какого-либо обычного способа агрегации (суммирования или усреднения)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453D829-78EB-7CEB-F814-1A8014F80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17968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7D8BEF-33CB-BC27-F25D-678669A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Случайный лес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4185A2-F2B2-88D6-1E45-4546C0C49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48175" cy="4441032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000651-187F-4575-C668-993ABFCFC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71</a:t>
            </a:fld>
            <a:endParaRPr lang="ru-RU"/>
          </a:p>
        </p:txBody>
      </p:sp>
      <p:pic>
        <p:nvPicPr>
          <p:cNvPr id="3074" name="Picture 2" descr="Стикер ВК Пеня #3">
            <a:extLst>
              <a:ext uri="{FF2B5EF4-FFF2-40B4-BE49-F238E27FC236}">
                <a16:creationId xmlns:a16="http://schemas.microsoft.com/office/drawing/2014/main" id="{E94F363E-B729-5197-43FC-62C926000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950" y="-305593"/>
            <a:ext cx="6572250" cy="657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933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692278-A8EC-FC43-6F8F-02AC35439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Способы формирования умозаключений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9724F6-EA87-B6C0-8388-EBCCFB9A2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Дедукция</a:t>
            </a:r>
          </a:p>
          <a:p>
            <a:pPr marL="457200" lvl="1" indent="0">
              <a:buNone/>
            </a:pPr>
            <a:r>
              <a:rPr lang="ru-RU" dirty="0"/>
              <a:t>Частное заключение выводится из общего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Все люди смертны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Сократ - человек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Следовательно, Сократ смертен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17549E-AED7-54B6-3B4E-6175948E8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7646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692278-A8EC-FC43-6F8F-02AC35439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Способы формирования умозаключений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9724F6-EA87-B6C0-8388-EBCCFB9A2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Индукция</a:t>
            </a:r>
          </a:p>
          <a:p>
            <a:pPr marL="457200" lvl="1" indent="0">
              <a:buNone/>
            </a:pPr>
            <a:r>
              <a:rPr lang="ru-RU" dirty="0"/>
              <a:t>Общее правило выводится из набора наблюдений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Множество состоит из элементов </a:t>
            </a:r>
            <a:r>
              <a:rPr lang="en-US" dirty="0"/>
              <a:t>A1, A2, …, An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Элементы от </a:t>
            </a:r>
            <a:r>
              <a:rPr lang="en-US" dirty="0"/>
              <a:t>A1 </a:t>
            </a:r>
            <a:r>
              <a:rPr lang="ru-RU" dirty="0"/>
              <a:t>до </a:t>
            </a:r>
            <a:r>
              <a:rPr lang="en-US" dirty="0"/>
              <a:t>An </a:t>
            </a:r>
            <a:r>
              <a:rPr lang="ru-RU" dirty="0"/>
              <a:t>имеют признак </a:t>
            </a:r>
            <a:r>
              <a:rPr lang="en-US" dirty="0"/>
              <a:t>B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Следовательно, все элементы множества А имеют признак </a:t>
            </a:r>
            <a:r>
              <a:rPr lang="en-US" dirty="0"/>
              <a:t>B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93CA073-9666-7600-3826-1E9C99F4A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613446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2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1347</TotalTime>
  <Words>1982</Words>
  <Application>Microsoft Office PowerPoint</Application>
  <PresentationFormat>Широкоэкранный</PresentationFormat>
  <Paragraphs>301</Paragraphs>
  <Slides>71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71</vt:i4>
      </vt:variant>
    </vt:vector>
  </HeadingPairs>
  <TitlesOfParts>
    <vt:vector size="79" baseType="lpstr">
      <vt:lpstr>-apple-system</vt:lpstr>
      <vt:lpstr>Arial</vt:lpstr>
      <vt:lpstr>Calibri</vt:lpstr>
      <vt:lpstr>inherit</vt:lpstr>
      <vt:lpstr>Lora</vt:lpstr>
      <vt:lpstr>Roboto</vt:lpstr>
      <vt:lpstr>Ubuntu</vt:lpstr>
      <vt:lpstr>Тема Office</vt:lpstr>
      <vt:lpstr>Машинное обучение</vt:lpstr>
      <vt:lpstr>Введение</vt:lpstr>
      <vt:lpstr>Презентация PowerPoint</vt:lpstr>
      <vt:lpstr>Зачем обучать машины</vt:lpstr>
      <vt:lpstr>Сферы приложения</vt:lpstr>
      <vt:lpstr>Смежные области</vt:lpstr>
      <vt:lpstr>Способы формирования умозаключений</vt:lpstr>
      <vt:lpstr>Способы формирования умозаключений</vt:lpstr>
      <vt:lpstr>Способы формирования умозаключений</vt:lpstr>
      <vt:lpstr>Способы формирования умозаключений</vt:lpstr>
      <vt:lpstr>Проблема Юма</vt:lpstr>
      <vt:lpstr>Три составляющие обучения</vt:lpstr>
      <vt:lpstr>Три составляющие обучения</vt:lpstr>
      <vt:lpstr>Три составляющие обучения</vt:lpstr>
      <vt:lpstr>Три составляющие обучения</vt:lpstr>
      <vt:lpstr>Презентация PowerPoint</vt:lpstr>
      <vt:lpstr>Обучение vs Интеллект</vt:lpstr>
      <vt:lpstr>Презентация PowerPoint</vt:lpstr>
      <vt:lpstr>Презентация PowerPoint</vt:lpstr>
      <vt:lpstr>Презентация PowerPoint</vt:lpstr>
      <vt:lpstr>Данные</vt:lpstr>
      <vt:lpstr>Типы данных</vt:lpstr>
      <vt:lpstr>Числовые данные</vt:lpstr>
      <vt:lpstr>Категориальные данные</vt:lpstr>
      <vt:lpstr>Данные временного ряда</vt:lpstr>
      <vt:lpstr>Текст</vt:lpstr>
      <vt:lpstr>Презентация PowerPoint</vt:lpstr>
      <vt:lpstr>4 характеристики качественных данных для обучения ML моделей</vt:lpstr>
      <vt:lpstr>Классическое обучение</vt:lpstr>
      <vt:lpstr>Презентация PowerPoint</vt:lpstr>
      <vt:lpstr>Обучение с учителем</vt:lpstr>
      <vt:lpstr>Обучение без учителя</vt:lpstr>
      <vt:lpstr>Регрессия</vt:lpstr>
      <vt:lpstr>Регрессия</vt:lpstr>
      <vt:lpstr>Линейная регрессия</vt:lpstr>
      <vt:lpstr>Линейная регрессия</vt:lpstr>
      <vt:lpstr>Как выбрать линию?</vt:lpstr>
      <vt:lpstr>Как измерить хорошесть?</vt:lpstr>
      <vt:lpstr>Классификация</vt:lpstr>
      <vt:lpstr>Логистическая регрессия</vt:lpstr>
      <vt:lpstr>Метрики классификации</vt:lpstr>
      <vt:lpstr>Метрики классификации</vt:lpstr>
      <vt:lpstr>Метрики классификации</vt:lpstr>
      <vt:lpstr>Метрики классификации</vt:lpstr>
      <vt:lpstr>Метрики классификации</vt:lpstr>
      <vt:lpstr>Метрики классификации</vt:lpstr>
      <vt:lpstr>Кластеризация</vt:lpstr>
      <vt:lpstr>K-means</vt:lpstr>
      <vt:lpstr>DBScan</vt:lpstr>
      <vt:lpstr>Какого цвета кластеризация</vt:lpstr>
      <vt:lpstr>Какого цвета кластеризация</vt:lpstr>
      <vt:lpstr>Какого цвета кластеризация</vt:lpstr>
      <vt:lpstr>Презентация PowerPoint</vt:lpstr>
      <vt:lpstr>Метрики кластеризации</vt:lpstr>
      <vt:lpstr>Презентация PowerPoint</vt:lpstr>
      <vt:lpstr>Решающие деревья</vt:lpstr>
      <vt:lpstr>Презентация PowerPoint</vt:lpstr>
      <vt:lpstr>Презентация PowerPoint</vt:lpstr>
      <vt:lpstr>Этапы построения дерева решений</vt:lpstr>
      <vt:lpstr>Выбор типа ветвления</vt:lpstr>
      <vt:lpstr>Презентация PowerPoint</vt:lpstr>
      <vt:lpstr>Правила остановки</vt:lpstr>
      <vt:lpstr>Ансамблирование</vt:lpstr>
      <vt:lpstr>Ансамблирование</vt:lpstr>
      <vt:lpstr>Ансамблирование</vt:lpstr>
      <vt:lpstr>Комитеты (голосование, Voting Ensembles) / усреднение</vt:lpstr>
      <vt:lpstr>Бэгинг (Bagging)</vt:lpstr>
      <vt:lpstr>Презентация PowerPoint</vt:lpstr>
      <vt:lpstr>Бустинг</vt:lpstr>
      <vt:lpstr>Стекинг</vt:lpstr>
      <vt:lpstr>Случайный лес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Машинное обучение</dc:title>
  <dc:creator>Ершов Александр Дмитриевич</dc:creator>
  <cp:lastModifiedBy>Ершов Александр Дмитриевич</cp:lastModifiedBy>
  <cp:revision>7</cp:revision>
  <dcterms:created xsi:type="dcterms:W3CDTF">2022-09-04T11:10:34Z</dcterms:created>
  <dcterms:modified xsi:type="dcterms:W3CDTF">2022-10-02T21:41:27Z</dcterms:modified>
</cp:coreProperties>
</file>